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8" r:id="rId4"/>
  </p:sldMasterIdLst>
  <p:notesMasterIdLst>
    <p:notesMasterId r:id="rId42"/>
  </p:notesMasterIdLst>
  <p:sldIdLst>
    <p:sldId id="256" r:id="rId5"/>
    <p:sldId id="791" r:id="rId6"/>
    <p:sldId id="584" r:id="rId7"/>
    <p:sldId id="768" r:id="rId8"/>
    <p:sldId id="769" r:id="rId9"/>
    <p:sldId id="770" r:id="rId10"/>
    <p:sldId id="772" r:id="rId11"/>
    <p:sldId id="771" r:id="rId12"/>
    <p:sldId id="773" r:id="rId13"/>
    <p:sldId id="736" r:id="rId14"/>
    <p:sldId id="774" r:id="rId15"/>
    <p:sldId id="775" r:id="rId16"/>
    <p:sldId id="792" r:id="rId17"/>
    <p:sldId id="800" r:id="rId18"/>
    <p:sldId id="776" r:id="rId19"/>
    <p:sldId id="777" r:id="rId20"/>
    <p:sldId id="778" r:id="rId21"/>
    <p:sldId id="779" r:id="rId22"/>
    <p:sldId id="793" r:id="rId23"/>
    <p:sldId id="794" r:id="rId24"/>
    <p:sldId id="803" r:id="rId25"/>
    <p:sldId id="780" r:id="rId26"/>
    <p:sldId id="801" r:id="rId27"/>
    <p:sldId id="781" r:id="rId28"/>
    <p:sldId id="782" r:id="rId29"/>
    <p:sldId id="783" r:id="rId30"/>
    <p:sldId id="804" r:id="rId31"/>
    <p:sldId id="785" r:id="rId32"/>
    <p:sldId id="786" r:id="rId33"/>
    <p:sldId id="802" r:id="rId34"/>
    <p:sldId id="805" r:id="rId35"/>
    <p:sldId id="796" r:id="rId36"/>
    <p:sldId id="806" r:id="rId37"/>
    <p:sldId id="788" r:id="rId38"/>
    <p:sldId id="789" r:id="rId39"/>
    <p:sldId id="790" r:id="rId40"/>
    <p:sldId id="716"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531FF"/>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13" autoAdjust="0"/>
    <p:restoredTop sz="94660"/>
  </p:normalViewPr>
  <p:slideViewPr>
    <p:cSldViewPr snapToGrid="0">
      <p:cViewPr varScale="1">
        <p:scale>
          <a:sx n="124" d="100"/>
          <a:sy n="124" d="100"/>
        </p:scale>
        <p:origin x="264" y="168"/>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notesMaster" Target="notesMasters/notesMaster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E00E5F3-CD57-DB40-A227-EEADCC71BD40}" type="datetimeFigureOut">
              <a:rPr lang="en-US" smtClean="0"/>
              <a:t>11/17/21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DF5A5F9-03E3-A74A-8FD6-46B80D150240}" type="slidenum">
              <a:rPr lang="en-US" smtClean="0"/>
              <a:t>‹#›</a:t>
            </a:fld>
            <a:endParaRPr lang="en-US"/>
          </a:p>
        </p:txBody>
      </p:sp>
    </p:spTree>
    <p:extLst>
      <p:ext uri="{BB962C8B-B14F-4D97-AF65-F5344CB8AC3E}">
        <p14:creationId xmlns:p14="http://schemas.microsoft.com/office/powerpoint/2010/main" val="14775742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p:cNvSpPr>
            <a:spLocks noGrp="1" noChangeArrowheads="1"/>
          </p:cNvSpPr>
          <p:nvPr>
            <p:ph type="sldNum" sz="quarter" idx="5"/>
          </p:nvPr>
        </p:nvSpPr>
        <p:spPr>
          <a:noFill/>
        </p:spPr>
        <p:txBody>
          <a:bodyPr/>
          <a:lstStyle/>
          <a:p>
            <a:fld id="{C3095A83-93CF-9340-9B73-54644CC0C2D9}" type="slidenum">
              <a:rPr lang="en-US"/>
              <a:pPr/>
              <a:t>2</a:t>
            </a:fld>
            <a:endParaRPr lang="en-US"/>
          </a:p>
        </p:txBody>
      </p:sp>
      <p:sp>
        <p:nvSpPr>
          <p:cNvPr id="15363" name="Rectangle 2"/>
          <p:cNvSpPr>
            <a:spLocks noGrp="1" noRot="1" noChangeAspect="1" noChangeArrowheads="1" noTextEdit="1"/>
          </p:cNvSpPr>
          <p:nvPr>
            <p:ph type="sldImg"/>
          </p:nvPr>
        </p:nvSpPr>
        <p:spPr>
          <a:ln/>
        </p:spPr>
      </p:sp>
      <p:sp>
        <p:nvSpPr>
          <p:cNvPr id="15364"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p:cNvSpPr>
            <a:spLocks noGrp="1" noChangeArrowheads="1"/>
          </p:cNvSpPr>
          <p:nvPr>
            <p:ph type="sldNum" sz="quarter" idx="5"/>
          </p:nvPr>
        </p:nvSpPr>
        <p:spPr>
          <a:noFill/>
        </p:spPr>
        <p:txBody>
          <a:bodyPr/>
          <a:lstStyle/>
          <a:p>
            <a:fld id="{C3095A83-93CF-9340-9B73-54644CC0C2D9}" type="slidenum">
              <a:rPr lang="en-US"/>
              <a:pPr/>
              <a:t>11</a:t>
            </a:fld>
            <a:endParaRPr lang="en-US"/>
          </a:p>
        </p:txBody>
      </p:sp>
      <p:sp>
        <p:nvSpPr>
          <p:cNvPr id="15363" name="Rectangle 2"/>
          <p:cNvSpPr>
            <a:spLocks noGrp="1" noRot="1" noChangeAspect="1" noChangeArrowheads="1" noTextEdit="1"/>
          </p:cNvSpPr>
          <p:nvPr>
            <p:ph type="sldImg"/>
          </p:nvPr>
        </p:nvSpPr>
        <p:spPr>
          <a:ln/>
        </p:spPr>
      </p:sp>
      <p:sp>
        <p:nvSpPr>
          <p:cNvPr id="15364"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p:cNvSpPr>
            <a:spLocks noGrp="1" noChangeArrowheads="1"/>
          </p:cNvSpPr>
          <p:nvPr>
            <p:ph type="sldNum" sz="quarter" idx="5"/>
          </p:nvPr>
        </p:nvSpPr>
        <p:spPr>
          <a:noFill/>
        </p:spPr>
        <p:txBody>
          <a:bodyPr/>
          <a:lstStyle/>
          <a:p>
            <a:fld id="{C3095A83-93CF-9340-9B73-54644CC0C2D9}" type="slidenum">
              <a:rPr lang="en-US"/>
              <a:pPr/>
              <a:t>12</a:t>
            </a:fld>
            <a:endParaRPr lang="en-US"/>
          </a:p>
        </p:txBody>
      </p:sp>
      <p:sp>
        <p:nvSpPr>
          <p:cNvPr id="15363" name="Rectangle 2"/>
          <p:cNvSpPr>
            <a:spLocks noGrp="1" noRot="1" noChangeAspect="1" noChangeArrowheads="1" noTextEdit="1"/>
          </p:cNvSpPr>
          <p:nvPr>
            <p:ph type="sldImg"/>
          </p:nvPr>
        </p:nvSpPr>
        <p:spPr>
          <a:ln/>
        </p:spPr>
      </p:sp>
      <p:sp>
        <p:nvSpPr>
          <p:cNvPr id="15364"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p:cNvSpPr>
            <a:spLocks noGrp="1" noChangeArrowheads="1"/>
          </p:cNvSpPr>
          <p:nvPr>
            <p:ph type="sldNum" sz="quarter" idx="5"/>
          </p:nvPr>
        </p:nvSpPr>
        <p:spPr>
          <a:noFill/>
        </p:spPr>
        <p:txBody>
          <a:bodyPr/>
          <a:lstStyle/>
          <a:p>
            <a:fld id="{C3095A83-93CF-9340-9B73-54644CC0C2D9}" type="slidenum">
              <a:rPr lang="en-US"/>
              <a:pPr/>
              <a:t>13</a:t>
            </a:fld>
            <a:endParaRPr lang="en-US"/>
          </a:p>
        </p:txBody>
      </p:sp>
      <p:sp>
        <p:nvSpPr>
          <p:cNvPr id="15363" name="Rectangle 2"/>
          <p:cNvSpPr>
            <a:spLocks noGrp="1" noRot="1" noChangeAspect="1" noChangeArrowheads="1" noTextEdit="1"/>
          </p:cNvSpPr>
          <p:nvPr>
            <p:ph type="sldImg"/>
          </p:nvPr>
        </p:nvSpPr>
        <p:spPr>
          <a:ln/>
        </p:spPr>
      </p:sp>
      <p:sp>
        <p:nvSpPr>
          <p:cNvPr id="15364"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p:cNvSpPr>
            <a:spLocks noGrp="1" noChangeArrowheads="1"/>
          </p:cNvSpPr>
          <p:nvPr>
            <p:ph type="sldNum" sz="quarter" idx="5"/>
          </p:nvPr>
        </p:nvSpPr>
        <p:spPr>
          <a:noFill/>
        </p:spPr>
        <p:txBody>
          <a:bodyPr/>
          <a:lstStyle/>
          <a:p>
            <a:fld id="{C3095A83-93CF-9340-9B73-54644CC0C2D9}" type="slidenum">
              <a:rPr lang="en-US"/>
              <a:pPr/>
              <a:t>14</a:t>
            </a:fld>
            <a:endParaRPr lang="en-US"/>
          </a:p>
        </p:txBody>
      </p:sp>
      <p:sp>
        <p:nvSpPr>
          <p:cNvPr id="15363" name="Rectangle 2"/>
          <p:cNvSpPr>
            <a:spLocks noGrp="1" noRot="1" noChangeAspect="1" noChangeArrowheads="1" noTextEdit="1"/>
          </p:cNvSpPr>
          <p:nvPr>
            <p:ph type="sldImg"/>
          </p:nvPr>
        </p:nvSpPr>
        <p:spPr>
          <a:ln/>
        </p:spPr>
      </p:sp>
      <p:sp>
        <p:nvSpPr>
          <p:cNvPr id="15364"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33230317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p:cNvSpPr>
            <a:spLocks noGrp="1" noChangeArrowheads="1"/>
          </p:cNvSpPr>
          <p:nvPr>
            <p:ph type="sldNum" sz="quarter" idx="5"/>
          </p:nvPr>
        </p:nvSpPr>
        <p:spPr>
          <a:noFill/>
        </p:spPr>
        <p:txBody>
          <a:bodyPr/>
          <a:lstStyle/>
          <a:p>
            <a:fld id="{C3095A83-93CF-9340-9B73-54644CC0C2D9}" type="slidenum">
              <a:rPr lang="en-US"/>
              <a:pPr/>
              <a:t>15</a:t>
            </a:fld>
            <a:endParaRPr lang="en-US"/>
          </a:p>
        </p:txBody>
      </p:sp>
      <p:sp>
        <p:nvSpPr>
          <p:cNvPr id="15363" name="Rectangle 2"/>
          <p:cNvSpPr>
            <a:spLocks noGrp="1" noRot="1" noChangeAspect="1" noChangeArrowheads="1" noTextEdit="1"/>
          </p:cNvSpPr>
          <p:nvPr>
            <p:ph type="sldImg"/>
          </p:nvPr>
        </p:nvSpPr>
        <p:spPr>
          <a:ln/>
        </p:spPr>
      </p:sp>
      <p:sp>
        <p:nvSpPr>
          <p:cNvPr id="15364"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p:cNvSpPr>
            <a:spLocks noGrp="1" noChangeArrowheads="1"/>
          </p:cNvSpPr>
          <p:nvPr>
            <p:ph type="sldNum" sz="quarter" idx="5"/>
          </p:nvPr>
        </p:nvSpPr>
        <p:spPr>
          <a:noFill/>
        </p:spPr>
        <p:txBody>
          <a:bodyPr/>
          <a:lstStyle/>
          <a:p>
            <a:fld id="{C3095A83-93CF-9340-9B73-54644CC0C2D9}" type="slidenum">
              <a:rPr lang="en-US"/>
              <a:pPr/>
              <a:t>16</a:t>
            </a:fld>
            <a:endParaRPr lang="en-US"/>
          </a:p>
        </p:txBody>
      </p:sp>
      <p:sp>
        <p:nvSpPr>
          <p:cNvPr id="15363" name="Rectangle 2"/>
          <p:cNvSpPr>
            <a:spLocks noGrp="1" noRot="1" noChangeAspect="1" noChangeArrowheads="1" noTextEdit="1"/>
          </p:cNvSpPr>
          <p:nvPr>
            <p:ph type="sldImg"/>
          </p:nvPr>
        </p:nvSpPr>
        <p:spPr>
          <a:ln/>
        </p:spPr>
      </p:sp>
      <p:sp>
        <p:nvSpPr>
          <p:cNvPr id="15364"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p:cNvSpPr>
            <a:spLocks noGrp="1" noChangeArrowheads="1"/>
          </p:cNvSpPr>
          <p:nvPr>
            <p:ph type="sldNum" sz="quarter" idx="5"/>
          </p:nvPr>
        </p:nvSpPr>
        <p:spPr>
          <a:noFill/>
        </p:spPr>
        <p:txBody>
          <a:bodyPr/>
          <a:lstStyle/>
          <a:p>
            <a:fld id="{C3095A83-93CF-9340-9B73-54644CC0C2D9}" type="slidenum">
              <a:rPr lang="en-US"/>
              <a:pPr/>
              <a:t>17</a:t>
            </a:fld>
            <a:endParaRPr lang="en-US"/>
          </a:p>
        </p:txBody>
      </p:sp>
      <p:sp>
        <p:nvSpPr>
          <p:cNvPr id="15363" name="Rectangle 2"/>
          <p:cNvSpPr>
            <a:spLocks noGrp="1" noRot="1" noChangeAspect="1" noChangeArrowheads="1" noTextEdit="1"/>
          </p:cNvSpPr>
          <p:nvPr>
            <p:ph type="sldImg"/>
          </p:nvPr>
        </p:nvSpPr>
        <p:spPr>
          <a:ln/>
        </p:spPr>
      </p:sp>
      <p:sp>
        <p:nvSpPr>
          <p:cNvPr id="15364"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p:cNvSpPr>
            <a:spLocks noGrp="1" noChangeArrowheads="1"/>
          </p:cNvSpPr>
          <p:nvPr>
            <p:ph type="sldNum" sz="quarter" idx="5"/>
          </p:nvPr>
        </p:nvSpPr>
        <p:spPr>
          <a:noFill/>
        </p:spPr>
        <p:txBody>
          <a:bodyPr/>
          <a:lstStyle/>
          <a:p>
            <a:fld id="{C3095A83-93CF-9340-9B73-54644CC0C2D9}" type="slidenum">
              <a:rPr lang="en-US"/>
              <a:pPr/>
              <a:t>18</a:t>
            </a:fld>
            <a:endParaRPr lang="en-US"/>
          </a:p>
        </p:txBody>
      </p:sp>
      <p:sp>
        <p:nvSpPr>
          <p:cNvPr id="15363" name="Rectangle 2"/>
          <p:cNvSpPr>
            <a:spLocks noGrp="1" noRot="1" noChangeAspect="1" noChangeArrowheads="1" noTextEdit="1"/>
          </p:cNvSpPr>
          <p:nvPr>
            <p:ph type="sldImg"/>
          </p:nvPr>
        </p:nvSpPr>
        <p:spPr>
          <a:ln/>
        </p:spPr>
      </p:sp>
      <p:sp>
        <p:nvSpPr>
          <p:cNvPr id="15364"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p:cNvSpPr>
            <a:spLocks noGrp="1" noChangeArrowheads="1"/>
          </p:cNvSpPr>
          <p:nvPr>
            <p:ph type="sldNum" sz="quarter" idx="5"/>
          </p:nvPr>
        </p:nvSpPr>
        <p:spPr>
          <a:noFill/>
        </p:spPr>
        <p:txBody>
          <a:bodyPr/>
          <a:lstStyle/>
          <a:p>
            <a:fld id="{C3095A83-93CF-9340-9B73-54644CC0C2D9}" type="slidenum">
              <a:rPr lang="en-US"/>
              <a:pPr/>
              <a:t>19</a:t>
            </a:fld>
            <a:endParaRPr lang="en-US"/>
          </a:p>
        </p:txBody>
      </p:sp>
      <p:sp>
        <p:nvSpPr>
          <p:cNvPr id="15363" name="Rectangle 2"/>
          <p:cNvSpPr>
            <a:spLocks noGrp="1" noRot="1" noChangeAspect="1" noChangeArrowheads="1" noTextEdit="1"/>
          </p:cNvSpPr>
          <p:nvPr>
            <p:ph type="sldImg"/>
          </p:nvPr>
        </p:nvSpPr>
        <p:spPr>
          <a:ln/>
        </p:spPr>
      </p:sp>
      <p:sp>
        <p:nvSpPr>
          <p:cNvPr id="15364"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p:cNvSpPr>
            <a:spLocks noGrp="1" noChangeArrowheads="1"/>
          </p:cNvSpPr>
          <p:nvPr>
            <p:ph type="sldNum" sz="quarter" idx="5"/>
          </p:nvPr>
        </p:nvSpPr>
        <p:spPr>
          <a:noFill/>
        </p:spPr>
        <p:txBody>
          <a:bodyPr/>
          <a:lstStyle/>
          <a:p>
            <a:fld id="{C3095A83-93CF-9340-9B73-54644CC0C2D9}" type="slidenum">
              <a:rPr lang="en-US"/>
              <a:pPr/>
              <a:t>20</a:t>
            </a:fld>
            <a:endParaRPr lang="en-US"/>
          </a:p>
        </p:txBody>
      </p:sp>
      <p:sp>
        <p:nvSpPr>
          <p:cNvPr id="15363" name="Rectangle 2"/>
          <p:cNvSpPr>
            <a:spLocks noGrp="1" noRot="1" noChangeAspect="1" noChangeArrowheads="1" noTextEdit="1"/>
          </p:cNvSpPr>
          <p:nvPr>
            <p:ph type="sldImg"/>
          </p:nvPr>
        </p:nvSpPr>
        <p:spPr>
          <a:ln/>
        </p:spPr>
      </p:sp>
      <p:sp>
        <p:nvSpPr>
          <p:cNvPr id="15364"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p:cNvSpPr>
            <a:spLocks noGrp="1" noChangeArrowheads="1"/>
          </p:cNvSpPr>
          <p:nvPr>
            <p:ph type="sldNum" sz="quarter" idx="5"/>
          </p:nvPr>
        </p:nvSpPr>
        <p:spPr>
          <a:noFill/>
        </p:spPr>
        <p:txBody>
          <a:bodyPr/>
          <a:lstStyle/>
          <a:p>
            <a:fld id="{C3095A83-93CF-9340-9B73-54644CC0C2D9}" type="slidenum">
              <a:rPr lang="en-US"/>
              <a:pPr/>
              <a:t>3</a:t>
            </a:fld>
            <a:endParaRPr lang="en-US"/>
          </a:p>
        </p:txBody>
      </p:sp>
      <p:sp>
        <p:nvSpPr>
          <p:cNvPr id="15363" name="Rectangle 2"/>
          <p:cNvSpPr>
            <a:spLocks noGrp="1" noRot="1" noChangeAspect="1" noChangeArrowheads="1" noTextEdit="1"/>
          </p:cNvSpPr>
          <p:nvPr>
            <p:ph type="sldImg"/>
          </p:nvPr>
        </p:nvSpPr>
        <p:spPr>
          <a:ln/>
        </p:spPr>
      </p:sp>
      <p:sp>
        <p:nvSpPr>
          <p:cNvPr id="15364"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p:cNvSpPr>
            <a:spLocks noGrp="1" noChangeArrowheads="1"/>
          </p:cNvSpPr>
          <p:nvPr>
            <p:ph type="sldNum" sz="quarter" idx="5"/>
          </p:nvPr>
        </p:nvSpPr>
        <p:spPr>
          <a:noFill/>
        </p:spPr>
        <p:txBody>
          <a:bodyPr/>
          <a:lstStyle/>
          <a:p>
            <a:fld id="{C3095A83-93CF-9340-9B73-54644CC0C2D9}" type="slidenum">
              <a:rPr lang="en-US"/>
              <a:pPr/>
              <a:t>21</a:t>
            </a:fld>
            <a:endParaRPr lang="en-US"/>
          </a:p>
        </p:txBody>
      </p:sp>
      <p:sp>
        <p:nvSpPr>
          <p:cNvPr id="15363" name="Rectangle 2"/>
          <p:cNvSpPr>
            <a:spLocks noGrp="1" noRot="1" noChangeAspect="1" noChangeArrowheads="1" noTextEdit="1"/>
          </p:cNvSpPr>
          <p:nvPr>
            <p:ph type="sldImg"/>
          </p:nvPr>
        </p:nvSpPr>
        <p:spPr>
          <a:ln/>
        </p:spPr>
      </p:sp>
      <p:sp>
        <p:nvSpPr>
          <p:cNvPr id="15364"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27202569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p:cNvSpPr>
            <a:spLocks noGrp="1" noChangeArrowheads="1"/>
          </p:cNvSpPr>
          <p:nvPr>
            <p:ph type="sldNum" sz="quarter" idx="5"/>
          </p:nvPr>
        </p:nvSpPr>
        <p:spPr>
          <a:noFill/>
        </p:spPr>
        <p:txBody>
          <a:bodyPr/>
          <a:lstStyle/>
          <a:p>
            <a:fld id="{C3095A83-93CF-9340-9B73-54644CC0C2D9}" type="slidenum">
              <a:rPr lang="en-US"/>
              <a:pPr/>
              <a:t>22</a:t>
            </a:fld>
            <a:endParaRPr lang="en-US"/>
          </a:p>
        </p:txBody>
      </p:sp>
      <p:sp>
        <p:nvSpPr>
          <p:cNvPr id="15363" name="Rectangle 2"/>
          <p:cNvSpPr>
            <a:spLocks noGrp="1" noRot="1" noChangeAspect="1" noChangeArrowheads="1" noTextEdit="1"/>
          </p:cNvSpPr>
          <p:nvPr>
            <p:ph type="sldImg"/>
          </p:nvPr>
        </p:nvSpPr>
        <p:spPr>
          <a:ln/>
        </p:spPr>
      </p:sp>
      <p:sp>
        <p:nvSpPr>
          <p:cNvPr id="15364"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p:cNvSpPr>
            <a:spLocks noGrp="1" noChangeArrowheads="1"/>
          </p:cNvSpPr>
          <p:nvPr>
            <p:ph type="sldNum" sz="quarter" idx="5"/>
          </p:nvPr>
        </p:nvSpPr>
        <p:spPr>
          <a:noFill/>
        </p:spPr>
        <p:txBody>
          <a:bodyPr/>
          <a:lstStyle/>
          <a:p>
            <a:fld id="{C3095A83-93CF-9340-9B73-54644CC0C2D9}" type="slidenum">
              <a:rPr lang="en-US"/>
              <a:pPr/>
              <a:t>23</a:t>
            </a:fld>
            <a:endParaRPr lang="en-US"/>
          </a:p>
        </p:txBody>
      </p:sp>
      <p:sp>
        <p:nvSpPr>
          <p:cNvPr id="15363" name="Rectangle 2"/>
          <p:cNvSpPr>
            <a:spLocks noGrp="1" noRot="1" noChangeAspect="1" noChangeArrowheads="1" noTextEdit="1"/>
          </p:cNvSpPr>
          <p:nvPr>
            <p:ph type="sldImg"/>
          </p:nvPr>
        </p:nvSpPr>
        <p:spPr>
          <a:ln/>
        </p:spPr>
      </p:sp>
      <p:sp>
        <p:nvSpPr>
          <p:cNvPr id="15364"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16165240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p:cNvSpPr>
            <a:spLocks noGrp="1" noChangeArrowheads="1"/>
          </p:cNvSpPr>
          <p:nvPr>
            <p:ph type="sldNum" sz="quarter" idx="5"/>
          </p:nvPr>
        </p:nvSpPr>
        <p:spPr>
          <a:noFill/>
        </p:spPr>
        <p:txBody>
          <a:bodyPr/>
          <a:lstStyle/>
          <a:p>
            <a:fld id="{C3095A83-93CF-9340-9B73-54644CC0C2D9}" type="slidenum">
              <a:rPr lang="en-US"/>
              <a:pPr/>
              <a:t>24</a:t>
            </a:fld>
            <a:endParaRPr lang="en-US"/>
          </a:p>
        </p:txBody>
      </p:sp>
      <p:sp>
        <p:nvSpPr>
          <p:cNvPr id="15363" name="Rectangle 2"/>
          <p:cNvSpPr>
            <a:spLocks noGrp="1" noRot="1" noChangeAspect="1" noChangeArrowheads="1" noTextEdit="1"/>
          </p:cNvSpPr>
          <p:nvPr>
            <p:ph type="sldImg"/>
          </p:nvPr>
        </p:nvSpPr>
        <p:spPr>
          <a:ln/>
        </p:spPr>
      </p:sp>
      <p:sp>
        <p:nvSpPr>
          <p:cNvPr id="15364"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p:cNvSpPr>
            <a:spLocks noGrp="1" noChangeArrowheads="1"/>
          </p:cNvSpPr>
          <p:nvPr>
            <p:ph type="sldNum" sz="quarter" idx="5"/>
          </p:nvPr>
        </p:nvSpPr>
        <p:spPr>
          <a:noFill/>
        </p:spPr>
        <p:txBody>
          <a:bodyPr/>
          <a:lstStyle/>
          <a:p>
            <a:fld id="{C3095A83-93CF-9340-9B73-54644CC0C2D9}" type="slidenum">
              <a:rPr lang="en-US"/>
              <a:pPr/>
              <a:t>25</a:t>
            </a:fld>
            <a:endParaRPr lang="en-US"/>
          </a:p>
        </p:txBody>
      </p:sp>
      <p:sp>
        <p:nvSpPr>
          <p:cNvPr id="15363" name="Rectangle 2"/>
          <p:cNvSpPr>
            <a:spLocks noGrp="1" noRot="1" noChangeAspect="1" noChangeArrowheads="1" noTextEdit="1"/>
          </p:cNvSpPr>
          <p:nvPr>
            <p:ph type="sldImg"/>
          </p:nvPr>
        </p:nvSpPr>
        <p:spPr>
          <a:ln/>
        </p:spPr>
      </p:sp>
      <p:sp>
        <p:nvSpPr>
          <p:cNvPr id="15364"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p:cNvSpPr>
            <a:spLocks noGrp="1" noChangeArrowheads="1"/>
          </p:cNvSpPr>
          <p:nvPr>
            <p:ph type="sldNum" sz="quarter" idx="5"/>
          </p:nvPr>
        </p:nvSpPr>
        <p:spPr>
          <a:noFill/>
        </p:spPr>
        <p:txBody>
          <a:bodyPr/>
          <a:lstStyle/>
          <a:p>
            <a:fld id="{C3095A83-93CF-9340-9B73-54644CC0C2D9}" type="slidenum">
              <a:rPr lang="en-US"/>
              <a:pPr/>
              <a:t>26</a:t>
            </a:fld>
            <a:endParaRPr lang="en-US"/>
          </a:p>
        </p:txBody>
      </p:sp>
      <p:sp>
        <p:nvSpPr>
          <p:cNvPr id="15363" name="Rectangle 2"/>
          <p:cNvSpPr>
            <a:spLocks noGrp="1" noRot="1" noChangeAspect="1" noChangeArrowheads="1" noTextEdit="1"/>
          </p:cNvSpPr>
          <p:nvPr>
            <p:ph type="sldImg"/>
          </p:nvPr>
        </p:nvSpPr>
        <p:spPr>
          <a:ln/>
        </p:spPr>
      </p:sp>
      <p:sp>
        <p:nvSpPr>
          <p:cNvPr id="15364"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p:cNvSpPr>
            <a:spLocks noGrp="1" noChangeArrowheads="1"/>
          </p:cNvSpPr>
          <p:nvPr>
            <p:ph type="sldNum" sz="quarter" idx="5"/>
          </p:nvPr>
        </p:nvSpPr>
        <p:spPr>
          <a:noFill/>
        </p:spPr>
        <p:txBody>
          <a:bodyPr/>
          <a:lstStyle/>
          <a:p>
            <a:fld id="{C3095A83-93CF-9340-9B73-54644CC0C2D9}" type="slidenum">
              <a:rPr lang="en-US"/>
              <a:pPr/>
              <a:t>27</a:t>
            </a:fld>
            <a:endParaRPr lang="en-US"/>
          </a:p>
        </p:txBody>
      </p:sp>
      <p:sp>
        <p:nvSpPr>
          <p:cNvPr id="15363" name="Rectangle 2"/>
          <p:cNvSpPr>
            <a:spLocks noGrp="1" noRot="1" noChangeAspect="1" noChangeArrowheads="1" noTextEdit="1"/>
          </p:cNvSpPr>
          <p:nvPr>
            <p:ph type="sldImg"/>
          </p:nvPr>
        </p:nvSpPr>
        <p:spPr>
          <a:ln/>
        </p:spPr>
      </p:sp>
      <p:sp>
        <p:nvSpPr>
          <p:cNvPr id="15364"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5486192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p:cNvSpPr>
            <a:spLocks noGrp="1" noChangeArrowheads="1"/>
          </p:cNvSpPr>
          <p:nvPr>
            <p:ph type="sldNum" sz="quarter" idx="5"/>
          </p:nvPr>
        </p:nvSpPr>
        <p:spPr>
          <a:noFill/>
        </p:spPr>
        <p:txBody>
          <a:bodyPr/>
          <a:lstStyle/>
          <a:p>
            <a:fld id="{C3095A83-93CF-9340-9B73-54644CC0C2D9}" type="slidenum">
              <a:rPr lang="en-US"/>
              <a:pPr/>
              <a:t>28</a:t>
            </a:fld>
            <a:endParaRPr lang="en-US"/>
          </a:p>
        </p:txBody>
      </p:sp>
      <p:sp>
        <p:nvSpPr>
          <p:cNvPr id="15363" name="Rectangle 2"/>
          <p:cNvSpPr>
            <a:spLocks noGrp="1" noRot="1" noChangeAspect="1" noChangeArrowheads="1" noTextEdit="1"/>
          </p:cNvSpPr>
          <p:nvPr>
            <p:ph type="sldImg"/>
          </p:nvPr>
        </p:nvSpPr>
        <p:spPr>
          <a:ln/>
        </p:spPr>
      </p:sp>
      <p:sp>
        <p:nvSpPr>
          <p:cNvPr id="15364"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p:cNvSpPr>
            <a:spLocks noGrp="1" noChangeArrowheads="1"/>
          </p:cNvSpPr>
          <p:nvPr>
            <p:ph type="sldNum" sz="quarter" idx="5"/>
          </p:nvPr>
        </p:nvSpPr>
        <p:spPr>
          <a:noFill/>
        </p:spPr>
        <p:txBody>
          <a:bodyPr/>
          <a:lstStyle/>
          <a:p>
            <a:fld id="{C3095A83-93CF-9340-9B73-54644CC0C2D9}" type="slidenum">
              <a:rPr lang="en-US"/>
              <a:pPr/>
              <a:t>29</a:t>
            </a:fld>
            <a:endParaRPr lang="en-US"/>
          </a:p>
        </p:txBody>
      </p:sp>
      <p:sp>
        <p:nvSpPr>
          <p:cNvPr id="15363" name="Rectangle 2"/>
          <p:cNvSpPr>
            <a:spLocks noGrp="1" noRot="1" noChangeAspect="1" noChangeArrowheads="1" noTextEdit="1"/>
          </p:cNvSpPr>
          <p:nvPr>
            <p:ph type="sldImg"/>
          </p:nvPr>
        </p:nvSpPr>
        <p:spPr>
          <a:ln/>
        </p:spPr>
      </p:sp>
      <p:sp>
        <p:nvSpPr>
          <p:cNvPr id="15364"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p:cNvSpPr>
            <a:spLocks noGrp="1" noChangeArrowheads="1"/>
          </p:cNvSpPr>
          <p:nvPr>
            <p:ph type="sldNum" sz="quarter" idx="5"/>
          </p:nvPr>
        </p:nvSpPr>
        <p:spPr>
          <a:noFill/>
        </p:spPr>
        <p:txBody>
          <a:bodyPr/>
          <a:lstStyle/>
          <a:p>
            <a:fld id="{C3095A83-93CF-9340-9B73-54644CC0C2D9}" type="slidenum">
              <a:rPr lang="en-US"/>
              <a:pPr/>
              <a:t>30</a:t>
            </a:fld>
            <a:endParaRPr lang="en-US"/>
          </a:p>
        </p:txBody>
      </p:sp>
      <p:sp>
        <p:nvSpPr>
          <p:cNvPr id="15363" name="Rectangle 2"/>
          <p:cNvSpPr>
            <a:spLocks noGrp="1" noRot="1" noChangeAspect="1" noChangeArrowheads="1" noTextEdit="1"/>
          </p:cNvSpPr>
          <p:nvPr>
            <p:ph type="sldImg"/>
          </p:nvPr>
        </p:nvSpPr>
        <p:spPr>
          <a:ln/>
        </p:spPr>
      </p:sp>
      <p:sp>
        <p:nvSpPr>
          <p:cNvPr id="15364"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30871532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p:cNvSpPr>
            <a:spLocks noGrp="1" noChangeArrowheads="1"/>
          </p:cNvSpPr>
          <p:nvPr>
            <p:ph type="sldNum" sz="quarter" idx="5"/>
          </p:nvPr>
        </p:nvSpPr>
        <p:spPr>
          <a:noFill/>
        </p:spPr>
        <p:txBody>
          <a:bodyPr/>
          <a:lstStyle/>
          <a:p>
            <a:fld id="{C3095A83-93CF-9340-9B73-54644CC0C2D9}" type="slidenum">
              <a:rPr lang="en-US"/>
              <a:pPr/>
              <a:t>4</a:t>
            </a:fld>
            <a:endParaRPr lang="en-US"/>
          </a:p>
        </p:txBody>
      </p:sp>
      <p:sp>
        <p:nvSpPr>
          <p:cNvPr id="15363" name="Rectangle 2"/>
          <p:cNvSpPr>
            <a:spLocks noGrp="1" noRot="1" noChangeAspect="1" noChangeArrowheads="1" noTextEdit="1"/>
          </p:cNvSpPr>
          <p:nvPr>
            <p:ph type="sldImg"/>
          </p:nvPr>
        </p:nvSpPr>
        <p:spPr>
          <a:ln/>
        </p:spPr>
      </p:sp>
      <p:sp>
        <p:nvSpPr>
          <p:cNvPr id="15364"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p:cNvSpPr>
            <a:spLocks noGrp="1" noChangeArrowheads="1"/>
          </p:cNvSpPr>
          <p:nvPr>
            <p:ph type="sldNum" sz="quarter" idx="5"/>
          </p:nvPr>
        </p:nvSpPr>
        <p:spPr>
          <a:noFill/>
        </p:spPr>
        <p:txBody>
          <a:bodyPr/>
          <a:lstStyle/>
          <a:p>
            <a:fld id="{C3095A83-93CF-9340-9B73-54644CC0C2D9}" type="slidenum">
              <a:rPr lang="en-US"/>
              <a:pPr/>
              <a:t>31</a:t>
            </a:fld>
            <a:endParaRPr lang="en-US"/>
          </a:p>
        </p:txBody>
      </p:sp>
      <p:sp>
        <p:nvSpPr>
          <p:cNvPr id="15363" name="Rectangle 2"/>
          <p:cNvSpPr>
            <a:spLocks noGrp="1" noRot="1" noChangeAspect="1" noChangeArrowheads="1" noTextEdit="1"/>
          </p:cNvSpPr>
          <p:nvPr>
            <p:ph type="sldImg"/>
          </p:nvPr>
        </p:nvSpPr>
        <p:spPr>
          <a:ln/>
        </p:spPr>
      </p:sp>
      <p:sp>
        <p:nvSpPr>
          <p:cNvPr id="15364"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197318342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p:cNvSpPr>
            <a:spLocks noGrp="1" noChangeArrowheads="1"/>
          </p:cNvSpPr>
          <p:nvPr>
            <p:ph type="sldNum" sz="quarter" idx="5"/>
          </p:nvPr>
        </p:nvSpPr>
        <p:spPr>
          <a:noFill/>
        </p:spPr>
        <p:txBody>
          <a:bodyPr/>
          <a:lstStyle/>
          <a:p>
            <a:fld id="{C3095A83-93CF-9340-9B73-54644CC0C2D9}" type="slidenum">
              <a:rPr lang="en-US"/>
              <a:pPr/>
              <a:t>32</a:t>
            </a:fld>
            <a:endParaRPr lang="en-US"/>
          </a:p>
        </p:txBody>
      </p:sp>
      <p:sp>
        <p:nvSpPr>
          <p:cNvPr id="15363" name="Rectangle 2"/>
          <p:cNvSpPr>
            <a:spLocks noGrp="1" noRot="1" noChangeAspect="1" noChangeArrowheads="1" noTextEdit="1"/>
          </p:cNvSpPr>
          <p:nvPr>
            <p:ph type="sldImg"/>
          </p:nvPr>
        </p:nvSpPr>
        <p:spPr>
          <a:ln/>
        </p:spPr>
      </p:sp>
      <p:sp>
        <p:nvSpPr>
          <p:cNvPr id="15364"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p:cNvSpPr>
            <a:spLocks noGrp="1" noChangeArrowheads="1"/>
          </p:cNvSpPr>
          <p:nvPr>
            <p:ph type="sldNum" sz="quarter" idx="5"/>
          </p:nvPr>
        </p:nvSpPr>
        <p:spPr>
          <a:noFill/>
        </p:spPr>
        <p:txBody>
          <a:bodyPr/>
          <a:lstStyle/>
          <a:p>
            <a:fld id="{C3095A83-93CF-9340-9B73-54644CC0C2D9}" type="slidenum">
              <a:rPr lang="en-US"/>
              <a:pPr/>
              <a:t>33</a:t>
            </a:fld>
            <a:endParaRPr lang="en-US"/>
          </a:p>
        </p:txBody>
      </p:sp>
      <p:sp>
        <p:nvSpPr>
          <p:cNvPr id="15363" name="Rectangle 2"/>
          <p:cNvSpPr>
            <a:spLocks noGrp="1" noRot="1" noChangeAspect="1" noChangeArrowheads="1" noTextEdit="1"/>
          </p:cNvSpPr>
          <p:nvPr>
            <p:ph type="sldImg"/>
          </p:nvPr>
        </p:nvSpPr>
        <p:spPr>
          <a:ln/>
        </p:spPr>
      </p:sp>
      <p:sp>
        <p:nvSpPr>
          <p:cNvPr id="15364"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424887651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p:cNvSpPr>
            <a:spLocks noGrp="1" noChangeArrowheads="1"/>
          </p:cNvSpPr>
          <p:nvPr>
            <p:ph type="sldNum" sz="quarter" idx="5"/>
          </p:nvPr>
        </p:nvSpPr>
        <p:spPr>
          <a:noFill/>
        </p:spPr>
        <p:txBody>
          <a:bodyPr/>
          <a:lstStyle/>
          <a:p>
            <a:fld id="{C3095A83-93CF-9340-9B73-54644CC0C2D9}" type="slidenum">
              <a:rPr lang="en-US"/>
              <a:pPr/>
              <a:t>34</a:t>
            </a:fld>
            <a:endParaRPr lang="en-US"/>
          </a:p>
        </p:txBody>
      </p:sp>
      <p:sp>
        <p:nvSpPr>
          <p:cNvPr id="15363" name="Rectangle 2"/>
          <p:cNvSpPr>
            <a:spLocks noGrp="1" noRot="1" noChangeAspect="1" noChangeArrowheads="1" noTextEdit="1"/>
          </p:cNvSpPr>
          <p:nvPr>
            <p:ph type="sldImg"/>
          </p:nvPr>
        </p:nvSpPr>
        <p:spPr>
          <a:ln/>
        </p:spPr>
      </p:sp>
      <p:sp>
        <p:nvSpPr>
          <p:cNvPr id="15364"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p:cNvSpPr>
            <a:spLocks noGrp="1" noChangeArrowheads="1"/>
          </p:cNvSpPr>
          <p:nvPr>
            <p:ph type="sldNum" sz="quarter" idx="5"/>
          </p:nvPr>
        </p:nvSpPr>
        <p:spPr>
          <a:noFill/>
        </p:spPr>
        <p:txBody>
          <a:bodyPr/>
          <a:lstStyle/>
          <a:p>
            <a:fld id="{C3095A83-93CF-9340-9B73-54644CC0C2D9}" type="slidenum">
              <a:rPr lang="en-US"/>
              <a:pPr/>
              <a:t>35</a:t>
            </a:fld>
            <a:endParaRPr lang="en-US"/>
          </a:p>
        </p:txBody>
      </p:sp>
      <p:sp>
        <p:nvSpPr>
          <p:cNvPr id="15363" name="Rectangle 2"/>
          <p:cNvSpPr>
            <a:spLocks noGrp="1" noRot="1" noChangeAspect="1" noChangeArrowheads="1" noTextEdit="1"/>
          </p:cNvSpPr>
          <p:nvPr>
            <p:ph type="sldImg"/>
          </p:nvPr>
        </p:nvSpPr>
        <p:spPr>
          <a:ln/>
        </p:spPr>
      </p:sp>
      <p:sp>
        <p:nvSpPr>
          <p:cNvPr id="15364"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p:cNvSpPr>
            <a:spLocks noGrp="1" noChangeArrowheads="1"/>
          </p:cNvSpPr>
          <p:nvPr>
            <p:ph type="sldNum" sz="quarter" idx="5"/>
          </p:nvPr>
        </p:nvSpPr>
        <p:spPr>
          <a:noFill/>
        </p:spPr>
        <p:txBody>
          <a:bodyPr/>
          <a:lstStyle/>
          <a:p>
            <a:fld id="{C3095A83-93CF-9340-9B73-54644CC0C2D9}" type="slidenum">
              <a:rPr lang="en-US"/>
              <a:pPr/>
              <a:t>36</a:t>
            </a:fld>
            <a:endParaRPr lang="en-US"/>
          </a:p>
        </p:txBody>
      </p:sp>
      <p:sp>
        <p:nvSpPr>
          <p:cNvPr id="15363" name="Rectangle 2"/>
          <p:cNvSpPr>
            <a:spLocks noGrp="1" noRot="1" noChangeAspect="1" noChangeArrowheads="1" noTextEdit="1"/>
          </p:cNvSpPr>
          <p:nvPr>
            <p:ph type="sldImg"/>
          </p:nvPr>
        </p:nvSpPr>
        <p:spPr>
          <a:ln/>
        </p:spPr>
      </p:sp>
      <p:sp>
        <p:nvSpPr>
          <p:cNvPr id="15364"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p:cNvSpPr>
            <a:spLocks noGrp="1" noChangeArrowheads="1"/>
          </p:cNvSpPr>
          <p:nvPr>
            <p:ph type="sldNum" sz="quarter" idx="5"/>
          </p:nvPr>
        </p:nvSpPr>
        <p:spPr>
          <a:noFill/>
        </p:spPr>
        <p:txBody>
          <a:bodyPr/>
          <a:lstStyle/>
          <a:p>
            <a:fld id="{C3095A83-93CF-9340-9B73-54644CC0C2D9}" type="slidenum">
              <a:rPr lang="en-US"/>
              <a:pPr/>
              <a:t>37</a:t>
            </a:fld>
            <a:endParaRPr lang="en-US"/>
          </a:p>
        </p:txBody>
      </p:sp>
      <p:sp>
        <p:nvSpPr>
          <p:cNvPr id="15363" name="Rectangle 2"/>
          <p:cNvSpPr>
            <a:spLocks noGrp="1" noRot="1" noChangeAspect="1" noChangeArrowheads="1" noTextEdit="1"/>
          </p:cNvSpPr>
          <p:nvPr>
            <p:ph type="sldImg"/>
          </p:nvPr>
        </p:nvSpPr>
        <p:spPr>
          <a:ln/>
        </p:spPr>
      </p:sp>
      <p:sp>
        <p:nvSpPr>
          <p:cNvPr id="15364"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p:cNvSpPr>
            <a:spLocks noGrp="1" noChangeArrowheads="1"/>
          </p:cNvSpPr>
          <p:nvPr>
            <p:ph type="sldNum" sz="quarter" idx="5"/>
          </p:nvPr>
        </p:nvSpPr>
        <p:spPr>
          <a:noFill/>
        </p:spPr>
        <p:txBody>
          <a:bodyPr/>
          <a:lstStyle/>
          <a:p>
            <a:fld id="{C3095A83-93CF-9340-9B73-54644CC0C2D9}" type="slidenum">
              <a:rPr lang="en-US"/>
              <a:pPr/>
              <a:t>5</a:t>
            </a:fld>
            <a:endParaRPr lang="en-US"/>
          </a:p>
        </p:txBody>
      </p:sp>
      <p:sp>
        <p:nvSpPr>
          <p:cNvPr id="15363" name="Rectangle 2"/>
          <p:cNvSpPr>
            <a:spLocks noGrp="1" noRot="1" noChangeAspect="1" noChangeArrowheads="1" noTextEdit="1"/>
          </p:cNvSpPr>
          <p:nvPr>
            <p:ph type="sldImg"/>
          </p:nvPr>
        </p:nvSpPr>
        <p:spPr>
          <a:ln/>
        </p:spPr>
      </p:sp>
      <p:sp>
        <p:nvSpPr>
          <p:cNvPr id="15364"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p:cNvSpPr>
            <a:spLocks noGrp="1" noChangeArrowheads="1"/>
          </p:cNvSpPr>
          <p:nvPr>
            <p:ph type="sldNum" sz="quarter" idx="5"/>
          </p:nvPr>
        </p:nvSpPr>
        <p:spPr>
          <a:noFill/>
        </p:spPr>
        <p:txBody>
          <a:bodyPr/>
          <a:lstStyle/>
          <a:p>
            <a:fld id="{C3095A83-93CF-9340-9B73-54644CC0C2D9}" type="slidenum">
              <a:rPr lang="en-US"/>
              <a:pPr/>
              <a:t>6</a:t>
            </a:fld>
            <a:endParaRPr lang="en-US"/>
          </a:p>
        </p:txBody>
      </p:sp>
      <p:sp>
        <p:nvSpPr>
          <p:cNvPr id="15363" name="Rectangle 2"/>
          <p:cNvSpPr>
            <a:spLocks noGrp="1" noRot="1" noChangeAspect="1" noChangeArrowheads="1" noTextEdit="1"/>
          </p:cNvSpPr>
          <p:nvPr>
            <p:ph type="sldImg"/>
          </p:nvPr>
        </p:nvSpPr>
        <p:spPr>
          <a:ln/>
        </p:spPr>
      </p:sp>
      <p:sp>
        <p:nvSpPr>
          <p:cNvPr id="15364"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p:cNvSpPr>
            <a:spLocks noGrp="1" noChangeArrowheads="1"/>
          </p:cNvSpPr>
          <p:nvPr>
            <p:ph type="sldNum" sz="quarter" idx="5"/>
          </p:nvPr>
        </p:nvSpPr>
        <p:spPr>
          <a:noFill/>
        </p:spPr>
        <p:txBody>
          <a:bodyPr/>
          <a:lstStyle/>
          <a:p>
            <a:fld id="{C3095A83-93CF-9340-9B73-54644CC0C2D9}" type="slidenum">
              <a:rPr lang="en-US"/>
              <a:pPr/>
              <a:t>7</a:t>
            </a:fld>
            <a:endParaRPr lang="en-US"/>
          </a:p>
        </p:txBody>
      </p:sp>
      <p:sp>
        <p:nvSpPr>
          <p:cNvPr id="15363" name="Rectangle 2"/>
          <p:cNvSpPr>
            <a:spLocks noGrp="1" noRot="1" noChangeAspect="1" noChangeArrowheads="1" noTextEdit="1"/>
          </p:cNvSpPr>
          <p:nvPr>
            <p:ph type="sldImg"/>
          </p:nvPr>
        </p:nvSpPr>
        <p:spPr>
          <a:ln/>
        </p:spPr>
      </p:sp>
      <p:sp>
        <p:nvSpPr>
          <p:cNvPr id="15364"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p:cNvSpPr>
            <a:spLocks noGrp="1" noChangeArrowheads="1"/>
          </p:cNvSpPr>
          <p:nvPr>
            <p:ph type="sldNum" sz="quarter" idx="5"/>
          </p:nvPr>
        </p:nvSpPr>
        <p:spPr>
          <a:noFill/>
        </p:spPr>
        <p:txBody>
          <a:bodyPr/>
          <a:lstStyle/>
          <a:p>
            <a:fld id="{C3095A83-93CF-9340-9B73-54644CC0C2D9}" type="slidenum">
              <a:rPr lang="en-US"/>
              <a:pPr/>
              <a:t>8</a:t>
            </a:fld>
            <a:endParaRPr lang="en-US"/>
          </a:p>
        </p:txBody>
      </p:sp>
      <p:sp>
        <p:nvSpPr>
          <p:cNvPr id="15363" name="Rectangle 2"/>
          <p:cNvSpPr>
            <a:spLocks noGrp="1" noRot="1" noChangeAspect="1" noChangeArrowheads="1" noTextEdit="1"/>
          </p:cNvSpPr>
          <p:nvPr>
            <p:ph type="sldImg"/>
          </p:nvPr>
        </p:nvSpPr>
        <p:spPr>
          <a:ln/>
        </p:spPr>
      </p:sp>
      <p:sp>
        <p:nvSpPr>
          <p:cNvPr id="15364"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p:cNvSpPr>
            <a:spLocks noGrp="1" noChangeArrowheads="1"/>
          </p:cNvSpPr>
          <p:nvPr>
            <p:ph type="sldNum" sz="quarter" idx="5"/>
          </p:nvPr>
        </p:nvSpPr>
        <p:spPr>
          <a:noFill/>
        </p:spPr>
        <p:txBody>
          <a:bodyPr/>
          <a:lstStyle/>
          <a:p>
            <a:fld id="{C3095A83-93CF-9340-9B73-54644CC0C2D9}" type="slidenum">
              <a:rPr lang="en-US"/>
              <a:pPr/>
              <a:t>9</a:t>
            </a:fld>
            <a:endParaRPr lang="en-US"/>
          </a:p>
        </p:txBody>
      </p:sp>
      <p:sp>
        <p:nvSpPr>
          <p:cNvPr id="15363" name="Rectangle 2"/>
          <p:cNvSpPr>
            <a:spLocks noGrp="1" noRot="1" noChangeAspect="1" noChangeArrowheads="1" noTextEdit="1"/>
          </p:cNvSpPr>
          <p:nvPr>
            <p:ph type="sldImg"/>
          </p:nvPr>
        </p:nvSpPr>
        <p:spPr>
          <a:ln/>
        </p:spPr>
      </p:sp>
      <p:sp>
        <p:nvSpPr>
          <p:cNvPr id="15364"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p:cNvSpPr>
            <a:spLocks noGrp="1" noChangeArrowheads="1"/>
          </p:cNvSpPr>
          <p:nvPr>
            <p:ph type="sldNum" sz="quarter" idx="5"/>
          </p:nvPr>
        </p:nvSpPr>
        <p:spPr>
          <a:noFill/>
        </p:spPr>
        <p:txBody>
          <a:bodyPr/>
          <a:lstStyle/>
          <a:p>
            <a:fld id="{C3095A83-93CF-9340-9B73-54644CC0C2D9}" type="slidenum">
              <a:rPr lang="en-US"/>
              <a:pPr/>
              <a:t>10</a:t>
            </a:fld>
            <a:endParaRPr lang="en-US"/>
          </a:p>
        </p:txBody>
      </p:sp>
      <p:sp>
        <p:nvSpPr>
          <p:cNvPr id="15363" name="Rectangle 2"/>
          <p:cNvSpPr>
            <a:spLocks noGrp="1" noRot="1" noChangeAspect="1" noChangeArrowheads="1" noTextEdit="1"/>
          </p:cNvSpPr>
          <p:nvPr>
            <p:ph type="sldImg"/>
          </p:nvPr>
        </p:nvSpPr>
        <p:spPr>
          <a:ln/>
        </p:spPr>
      </p:sp>
      <p:sp>
        <p:nvSpPr>
          <p:cNvPr id="15364"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43" name="Group 42">
            <a:extLst>
              <a:ext uri="{FF2B5EF4-FFF2-40B4-BE49-F238E27FC236}">
                <a16:creationId xmlns:a16="http://schemas.microsoft.com/office/drawing/2014/main" id="{EB46B8FB-F6A2-5F47-A6CD-A7E17E69270F}"/>
              </a:ext>
            </a:extLst>
          </p:cNvPr>
          <p:cNvGrpSpPr/>
          <p:nvPr/>
        </p:nvGrpSpPr>
        <p:grpSpPr>
          <a:xfrm>
            <a:off x="6201388" y="0"/>
            <a:ext cx="5990612" cy="6858001"/>
            <a:chOff x="6201388" y="0"/>
            <a:chExt cx="5990612" cy="6858001"/>
          </a:xfrm>
        </p:grpSpPr>
        <p:sp>
          <p:nvSpPr>
            <p:cNvPr id="45" name="Oval 44">
              <a:extLst>
                <a:ext uri="{FF2B5EF4-FFF2-40B4-BE49-F238E27FC236}">
                  <a16:creationId xmlns:a16="http://schemas.microsoft.com/office/drawing/2014/main" id="{419BDE93-3EC2-4E4D-BC0B-417378F49EDA}"/>
                </a:ext>
              </a:extLst>
            </p:cNvPr>
            <p:cNvSpPr/>
            <p:nvPr/>
          </p:nvSpPr>
          <p:spPr>
            <a:xfrm>
              <a:off x="6201388"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Freeform 46">
              <a:extLst>
                <a:ext uri="{FF2B5EF4-FFF2-40B4-BE49-F238E27FC236}">
                  <a16:creationId xmlns:a16="http://schemas.microsoft.com/office/drawing/2014/main" id="{FE21F82F-1EE5-8240-97F8-387DF0253FCE}"/>
                </a:ext>
              </a:extLst>
            </p:cNvPr>
            <p:cNvSpPr/>
            <p:nvPr/>
          </p:nvSpPr>
          <p:spPr>
            <a:xfrm>
              <a:off x="6201389" y="1"/>
              <a:ext cx="1130725" cy="565575"/>
            </a:xfrm>
            <a:custGeom>
              <a:avLst/>
              <a:gdLst>
                <a:gd name="connsiteX0" fmla="*/ 21 w 1130725"/>
                <a:gd name="connsiteY0" fmla="*/ 0 h 565575"/>
                <a:gd name="connsiteX1" fmla="*/ 1130704 w 1130725"/>
                <a:gd name="connsiteY1" fmla="*/ 0 h 565575"/>
                <a:gd name="connsiteX2" fmla="*/ 1130725 w 1130725"/>
                <a:gd name="connsiteY2" fmla="*/ 213 h 565575"/>
                <a:gd name="connsiteX3" fmla="*/ 565362 w 1130725"/>
                <a:gd name="connsiteY3" fmla="*/ 565575 h 565575"/>
                <a:gd name="connsiteX4" fmla="*/ 0 w 1130725"/>
                <a:gd name="connsiteY4" fmla="*/ 213 h 565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5" h="565575">
                  <a:moveTo>
                    <a:pt x="21" y="0"/>
                  </a:moveTo>
                  <a:lnTo>
                    <a:pt x="1130704" y="0"/>
                  </a:lnTo>
                  <a:lnTo>
                    <a:pt x="1130725" y="213"/>
                  </a:lnTo>
                  <a:cubicBezTo>
                    <a:pt x="1130725" y="312454"/>
                    <a:pt x="877604" y="565575"/>
                    <a:pt x="565362" y="565575"/>
                  </a:cubicBezTo>
                  <a:cubicBezTo>
                    <a:pt x="253121" y="565575"/>
                    <a:pt x="0" y="312454"/>
                    <a:pt x="0" y="21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9" name="Freeform 48">
              <a:extLst>
                <a:ext uri="{FF2B5EF4-FFF2-40B4-BE49-F238E27FC236}">
                  <a16:creationId xmlns:a16="http://schemas.microsoft.com/office/drawing/2014/main" id="{AE1903E3-6B5F-6B4C-9A1F-62628A050AEB}"/>
                </a:ext>
              </a:extLst>
            </p:cNvPr>
            <p:cNvSpPr/>
            <p:nvPr/>
          </p:nvSpPr>
          <p:spPr>
            <a:xfrm>
              <a:off x="7564255" y="6292426"/>
              <a:ext cx="1130723" cy="565575"/>
            </a:xfrm>
            <a:custGeom>
              <a:avLst/>
              <a:gdLst>
                <a:gd name="connsiteX0" fmla="*/ 565362 w 1130723"/>
                <a:gd name="connsiteY0" fmla="*/ 0 h 565575"/>
                <a:gd name="connsiteX1" fmla="*/ 1130723 w 1130723"/>
                <a:gd name="connsiteY1" fmla="*/ 565362 h 565575"/>
                <a:gd name="connsiteX2" fmla="*/ 1130702 w 1130723"/>
                <a:gd name="connsiteY2" fmla="*/ 565575 h 565575"/>
                <a:gd name="connsiteX3" fmla="*/ 21 w 1130723"/>
                <a:gd name="connsiteY3" fmla="*/ 565575 h 565575"/>
                <a:gd name="connsiteX4" fmla="*/ 0 w 1130723"/>
                <a:gd name="connsiteY4" fmla="*/ 565362 h 565575"/>
                <a:gd name="connsiteX5" fmla="*/ 565362 w 1130723"/>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3" h="565575">
                  <a:moveTo>
                    <a:pt x="565362" y="0"/>
                  </a:moveTo>
                  <a:cubicBezTo>
                    <a:pt x="877602" y="0"/>
                    <a:pt x="1130723" y="253121"/>
                    <a:pt x="1130723" y="565362"/>
                  </a:cubicBezTo>
                  <a:lnTo>
                    <a:pt x="1130702" y="565575"/>
                  </a:lnTo>
                  <a:lnTo>
                    <a:pt x="21" y="565575"/>
                  </a:lnTo>
                  <a:lnTo>
                    <a:pt x="0" y="565362"/>
                  </a:lnTo>
                  <a:cubicBezTo>
                    <a:pt x="0" y="253121"/>
                    <a:pt x="253120"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1" name="Oval 50">
              <a:extLst>
                <a:ext uri="{FF2B5EF4-FFF2-40B4-BE49-F238E27FC236}">
                  <a16:creationId xmlns:a16="http://schemas.microsoft.com/office/drawing/2014/main" id="{F7C55863-3B37-0743-B001-1A970033FBA8}"/>
                </a:ext>
              </a:extLst>
            </p:cNvPr>
            <p:cNvSpPr/>
            <p:nvPr/>
          </p:nvSpPr>
          <p:spPr>
            <a:xfrm>
              <a:off x="7564253"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932B4C24-3A58-924C-B79A-D961EF7C2C48}"/>
                </a:ext>
              </a:extLst>
            </p:cNvPr>
            <p:cNvSpPr/>
            <p:nvPr/>
          </p:nvSpPr>
          <p:spPr>
            <a:xfrm>
              <a:off x="7564253" y="2177881"/>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21EF52E0-D2CF-544F-93A6-4D7B45A0483A}"/>
                </a:ext>
              </a:extLst>
            </p:cNvPr>
            <p:cNvSpPr/>
            <p:nvPr/>
          </p:nvSpPr>
          <p:spPr>
            <a:xfrm>
              <a:off x="7564253" y="806366"/>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Freeform 63">
              <a:extLst>
                <a:ext uri="{FF2B5EF4-FFF2-40B4-BE49-F238E27FC236}">
                  <a16:creationId xmlns:a16="http://schemas.microsoft.com/office/drawing/2014/main" id="{6966CFE5-1C8C-2E4F-9B2D-A8438F5A5322}"/>
                </a:ext>
              </a:extLst>
            </p:cNvPr>
            <p:cNvSpPr/>
            <p:nvPr/>
          </p:nvSpPr>
          <p:spPr>
            <a:xfrm>
              <a:off x="7564254" y="1"/>
              <a:ext cx="1130725" cy="565575"/>
            </a:xfrm>
            <a:custGeom>
              <a:avLst/>
              <a:gdLst>
                <a:gd name="connsiteX0" fmla="*/ 21 w 1130725"/>
                <a:gd name="connsiteY0" fmla="*/ 0 h 565575"/>
                <a:gd name="connsiteX1" fmla="*/ 1130704 w 1130725"/>
                <a:gd name="connsiteY1" fmla="*/ 0 h 565575"/>
                <a:gd name="connsiteX2" fmla="*/ 1130725 w 1130725"/>
                <a:gd name="connsiteY2" fmla="*/ 213 h 565575"/>
                <a:gd name="connsiteX3" fmla="*/ 565363 w 1130725"/>
                <a:gd name="connsiteY3" fmla="*/ 565575 h 565575"/>
                <a:gd name="connsiteX4" fmla="*/ 0 w 1130725"/>
                <a:gd name="connsiteY4" fmla="*/ 213 h 565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5" h="565575">
                  <a:moveTo>
                    <a:pt x="21" y="0"/>
                  </a:moveTo>
                  <a:lnTo>
                    <a:pt x="1130704" y="0"/>
                  </a:lnTo>
                  <a:lnTo>
                    <a:pt x="1130725" y="213"/>
                  </a:lnTo>
                  <a:cubicBezTo>
                    <a:pt x="1130725" y="312454"/>
                    <a:pt x="877603" y="565575"/>
                    <a:pt x="565363" y="565575"/>
                  </a:cubicBezTo>
                  <a:cubicBezTo>
                    <a:pt x="253121" y="565575"/>
                    <a:pt x="0" y="312454"/>
                    <a:pt x="0" y="21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5" name="Freeform 64">
              <a:extLst>
                <a:ext uri="{FF2B5EF4-FFF2-40B4-BE49-F238E27FC236}">
                  <a16:creationId xmlns:a16="http://schemas.microsoft.com/office/drawing/2014/main" id="{9FD29EF3-A5B2-554A-A307-6BE1BCE8AF03}"/>
                </a:ext>
              </a:extLst>
            </p:cNvPr>
            <p:cNvSpPr/>
            <p:nvPr/>
          </p:nvSpPr>
          <p:spPr>
            <a:xfrm>
              <a:off x="8927118" y="6292426"/>
              <a:ext cx="1130724" cy="565575"/>
            </a:xfrm>
            <a:custGeom>
              <a:avLst/>
              <a:gdLst>
                <a:gd name="connsiteX0" fmla="*/ 565362 w 1130724"/>
                <a:gd name="connsiteY0" fmla="*/ 0 h 565575"/>
                <a:gd name="connsiteX1" fmla="*/ 1130724 w 1130724"/>
                <a:gd name="connsiteY1" fmla="*/ 565362 h 565575"/>
                <a:gd name="connsiteX2" fmla="*/ 1130703 w 1130724"/>
                <a:gd name="connsiteY2" fmla="*/ 565575 h 565575"/>
                <a:gd name="connsiteX3" fmla="*/ 22 w 1130724"/>
                <a:gd name="connsiteY3" fmla="*/ 565575 h 565575"/>
                <a:gd name="connsiteX4" fmla="*/ 0 w 1130724"/>
                <a:gd name="connsiteY4" fmla="*/ 565362 h 565575"/>
                <a:gd name="connsiteX5" fmla="*/ 565362 w 1130724"/>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75">
                  <a:moveTo>
                    <a:pt x="565362" y="0"/>
                  </a:moveTo>
                  <a:cubicBezTo>
                    <a:pt x="877603" y="0"/>
                    <a:pt x="1130724" y="253121"/>
                    <a:pt x="1130724" y="565362"/>
                  </a:cubicBezTo>
                  <a:lnTo>
                    <a:pt x="1130703" y="565575"/>
                  </a:lnTo>
                  <a:lnTo>
                    <a:pt x="22" y="565575"/>
                  </a:lnTo>
                  <a:lnTo>
                    <a:pt x="0" y="565362"/>
                  </a:lnTo>
                  <a:cubicBezTo>
                    <a:pt x="0" y="253121"/>
                    <a:pt x="253121" y="0"/>
                    <a:pt x="565362"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7" name="Oval 66">
              <a:extLst>
                <a:ext uri="{FF2B5EF4-FFF2-40B4-BE49-F238E27FC236}">
                  <a16:creationId xmlns:a16="http://schemas.microsoft.com/office/drawing/2014/main" id="{AC1ECAD8-0CF2-934D-AA1E-C108208CDE6F}"/>
                </a:ext>
              </a:extLst>
            </p:cNvPr>
            <p:cNvSpPr/>
            <p:nvPr/>
          </p:nvSpPr>
          <p:spPr>
            <a:xfrm>
              <a:off x="8927118" y="4920911"/>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DB14DED1-3A58-8C4D-902E-2A9F34043F61}"/>
                </a:ext>
              </a:extLst>
            </p:cNvPr>
            <p:cNvSpPr/>
            <p:nvPr/>
          </p:nvSpPr>
          <p:spPr>
            <a:xfrm>
              <a:off x="8927118" y="3549396"/>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65D65157-5719-0341-A807-A8956595FB4C}"/>
                </a:ext>
              </a:extLst>
            </p:cNvPr>
            <p:cNvSpPr/>
            <p:nvPr/>
          </p:nvSpPr>
          <p:spPr>
            <a:xfrm>
              <a:off x="8927118" y="2177881"/>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A7F23F74-B777-2A4C-8EF9-E798880D5942}"/>
                </a:ext>
              </a:extLst>
            </p:cNvPr>
            <p:cNvSpPr/>
            <p:nvPr/>
          </p:nvSpPr>
          <p:spPr>
            <a:xfrm>
              <a:off x="8927118" y="80636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Freeform 70">
              <a:extLst>
                <a:ext uri="{FF2B5EF4-FFF2-40B4-BE49-F238E27FC236}">
                  <a16:creationId xmlns:a16="http://schemas.microsoft.com/office/drawing/2014/main" id="{E3B9A050-0AE1-1D4B-A2AC-6EEF64B106D9}"/>
                </a:ext>
              </a:extLst>
            </p:cNvPr>
            <p:cNvSpPr/>
            <p:nvPr/>
          </p:nvSpPr>
          <p:spPr>
            <a:xfrm>
              <a:off x="8927117" y="0"/>
              <a:ext cx="1130726" cy="565576"/>
            </a:xfrm>
            <a:custGeom>
              <a:avLst/>
              <a:gdLst>
                <a:gd name="connsiteX0" fmla="*/ 22 w 1130726"/>
                <a:gd name="connsiteY0" fmla="*/ 0 h 565576"/>
                <a:gd name="connsiteX1" fmla="*/ 1130704 w 1130726"/>
                <a:gd name="connsiteY1" fmla="*/ 0 h 565576"/>
                <a:gd name="connsiteX2" fmla="*/ 1130726 w 1130726"/>
                <a:gd name="connsiteY2" fmla="*/ 214 h 565576"/>
                <a:gd name="connsiteX3" fmla="*/ 565363 w 1130726"/>
                <a:gd name="connsiteY3" fmla="*/ 565576 h 565576"/>
                <a:gd name="connsiteX4" fmla="*/ 0 w 1130726"/>
                <a:gd name="connsiteY4" fmla="*/ 214 h 565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6" h="565576">
                  <a:moveTo>
                    <a:pt x="22" y="0"/>
                  </a:moveTo>
                  <a:lnTo>
                    <a:pt x="1130704" y="0"/>
                  </a:lnTo>
                  <a:lnTo>
                    <a:pt x="1130726" y="214"/>
                  </a:lnTo>
                  <a:cubicBezTo>
                    <a:pt x="1130726" y="312455"/>
                    <a:pt x="877604" y="565576"/>
                    <a:pt x="565363" y="565576"/>
                  </a:cubicBezTo>
                  <a:cubicBezTo>
                    <a:pt x="253122" y="565576"/>
                    <a:pt x="0" y="312455"/>
                    <a:pt x="0" y="21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2" name="Freeform 71">
              <a:extLst>
                <a:ext uri="{FF2B5EF4-FFF2-40B4-BE49-F238E27FC236}">
                  <a16:creationId xmlns:a16="http://schemas.microsoft.com/office/drawing/2014/main" id="{C424FE38-F803-8D47-BF56-1B18EC2B1F03}"/>
                </a:ext>
              </a:extLst>
            </p:cNvPr>
            <p:cNvSpPr/>
            <p:nvPr/>
          </p:nvSpPr>
          <p:spPr>
            <a:xfrm>
              <a:off x="10289984" y="6292426"/>
              <a:ext cx="1130724" cy="565575"/>
            </a:xfrm>
            <a:custGeom>
              <a:avLst/>
              <a:gdLst>
                <a:gd name="connsiteX0" fmla="*/ 565362 w 1130724"/>
                <a:gd name="connsiteY0" fmla="*/ 0 h 565575"/>
                <a:gd name="connsiteX1" fmla="*/ 1130724 w 1130724"/>
                <a:gd name="connsiteY1" fmla="*/ 565362 h 565575"/>
                <a:gd name="connsiteX2" fmla="*/ 1130703 w 1130724"/>
                <a:gd name="connsiteY2" fmla="*/ 565575 h 565575"/>
                <a:gd name="connsiteX3" fmla="*/ 21 w 1130724"/>
                <a:gd name="connsiteY3" fmla="*/ 565575 h 565575"/>
                <a:gd name="connsiteX4" fmla="*/ 0 w 1130724"/>
                <a:gd name="connsiteY4" fmla="*/ 565362 h 565575"/>
                <a:gd name="connsiteX5" fmla="*/ 565362 w 1130724"/>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75">
                  <a:moveTo>
                    <a:pt x="565362" y="0"/>
                  </a:moveTo>
                  <a:cubicBezTo>
                    <a:pt x="877603" y="0"/>
                    <a:pt x="1130724" y="253121"/>
                    <a:pt x="1130724" y="565362"/>
                  </a:cubicBezTo>
                  <a:lnTo>
                    <a:pt x="1130703" y="565575"/>
                  </a:lnTo>
                  <a:lnTo>
                    <a:pt x="21" y="565575"/>
                  </a:lnTo>
                  <a:lnTo>
                    <a:pt x="0" y="565362"/>
                  </a:lnTo>
                  <a:cubicBezTo>
                    <a:pt x="0" y="253121"/>
                    <a:pt x="253121"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3" name="Oval 72">
              <a:extLst>
                <a:ext uri="{FF2B5EF4-FFF2-40B4-BE49-F238E27FC236}">
                  <a16:creationId xmlns:a16="http://schemas.microsoft.com/office/drawing/2014/main" id="{E37187F2-9212-0641-97D0-1ACD50B748A8}"/>
                </a:ext>
              </a:extLst>
            </p:cNvPr>
            <p:cNvSpPr/>
            <p:nvPr/>
          </p:nvSpPr>
          <p:spPr>
            <a:xfrm>
              <a:off x="10289984" y="4920911"/>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C760C651-2AC4-564E-BEAA-AB7FAFE7F79F}"/>
                </a:ext>
              </a:extLst>
            </p:cNvPr>
            <p:cNvSpPr/>
            <p:nvPr/>
          </p:nvSpPr>
          <p:spPr>
            <a:xfrm>
              <a:off x="10289984"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58B0A1B8-5BA3-3548-9511-B4904D05264B}"/>
                </a:ext>
              </a:extLst>
            </p:cNvPr>
            <p:cNvSpPr/>
            <p:nvPr/>
          </p:nvSpPr>
          <p:spPr>
            <a:xfrm>
              <a:off x="10289984" y="80636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Freeform 75">
              <a:extLst>
                <a:ext uri="{FF2B5EF4-FFF2-40B4-BE49-F238E27FC236}">
                  <a16:creationId xmlns:a16="http://schemas.microsoft.com/office/drawing/2014/main" id="{424CD779-EE9A-214D-9488-767327E373AA}"/>
                </a:ext>
              </a:extLst>
            </p:cNvPr>
            <p:cNvSpPr/>
            <p:nvPr/>
          </p:nvSpPr>
          <p:spPr>
            <a:xfrm>
              <a:off x="10289983" y="0"/>
              <a:ext cx="1130726" cy="565576"/>
            </a:xfrm>
            <a:custGeom>
              <a:avLst/>
              <a:gdLst>
                <a:gd name="connsiteX0" fmla="*/ 21 w 1130726"/>
                <a:gd name="connsiteY0" fmla="*/ 0 h 565576"/>
                <a:gd name="connsiteX1" fmla="*/ 1130704 w 1130726"/>
                <a:gd name="connsiteY1" fmla="*/ 0 h 565576"/>
                <a:gd name="connsiteX2" fmla="*/ 1130726 w 1130726"/>
                <a:gd name="connsiteY2" fmla="*/ 214 h 565576"/>
                <a:gd name="connsiteX3" fmla="*/ 565363 w 1130726"/>
                <a:gd name="connsiteY3" fmla="*/ 565576 h 565576"/>
                <a:gd name="connsiteX4" fmla="*/ 0 w 1130726"/>
                <a:gd name="connsiteY4" fmla="*/ 214 h 565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6" h="565576">
                  <a:moveTo>
                    <a:pt x="21" y="0"/>
                  </a:moveTo>
                  <a:lnTo>
                    <a:pt x="1130704" y="0"/>
                  </a:lnTo>
                  <a:lnTo>
                    <a:pt x="1130726" y="214"/>
                  </a:lnTo>
                  <a:cubicBezTo>
                    <a:pt x="1130726" y="312455"/>
                    <a:pt x="877604" y="565576"/>
                    <a:pt x="565363" y="565576"/>
                  </a:cubicBezTo>
                  <a:cubicBezTo>
                    <a:pt x="253122" y="565576"/>
                    <a:pt x="0" y="312455"/>
                    <a:pt x="0" y="214"/>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7" name="Freeform 76">
              <a:extLst>
                <a:ext uri="{FF2B5EF4-FFF2-40B4-BE49-F238E27FC236}">
                  <a16:creationId xmlns:a16="http://schemas.microsoft.com/office/drawing/2014/main" id="{630D08C6-9EFB-8540-875F-2A55DED2AAE3}"/>
                </a:ext>
              </a:extLst>
            </p:cNvPr>
            <p:cNvSpPr/>
            <p:nvPr/>
          </p:nvSpPr>
          <p:spPr>
            <a:xfrm>
              <a:off x="11652854" y="6295069"/>
              <a:ext cx="539146" cy="562931"/>
            </a:xfrm>
            <a:custGeom>
              <a:avLst/>
              <a:gdLst>
                <a:gd name="connsiteX0" fmla="*/ 539146 w 539146"/>
                <a:gd name="connsiteY0" fmla="*/ 0 h 562931"/>
                <a:gd name="connsiteX1" fmla="*/ 539146 w 539146"/>
                <a:gd name="connsiteY1" fmla="*/ 562931 h 562931"/>
                <a:gd name="connsiteX2" fmla="*/ 21 w 539146"/>
                <a:gd name="connsiteY2" fmla="*/ 562931 h 562931"/>
                <a:gd name="connsiteX3" fmla="*/ 0 w 539146"/>
                <a:gd name="connsiteY3" fmla="*/ 562719 h 562931"/>
                <a:gd name="connsiteX4" fmla="*/ 451422 w 539146"/>
                <a:gd name="connsiteY4" fmla="*/ 8843 h 5629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6" h="562931">
                  <a:moveTo>
                    <a:pt x="539146" y="0"/>
                  </a:moveTo>
                  <a:lnTo>
                    <a:pt x="539146" y="562931"/>
                  </a:lnTo>
                  <a:lnTo>
                    <a:pt x="21" y="562931"/>
                  </a:lnTo>
                  <a:lnTo>
                    <a:pt x="0" y="562719"/>
                  </a:lnTo>
                  <a:cubicBezTo>
                    <a:pt x="0" y="289508"/>
                    <a:pt x="193796" y="61561"/>
                    <a:pt x="451422"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8" name="Freeform 77">
              <a:extLst>
                <a:ext uri="{FF2B5EF4-FFF2-40B4-BE49-F238E27FC236}">
                  <a16:creationId xmlns:a16="http://schemas.microsoft.com/office/drawing/2014/main" id="{D7E8DA86-1294-4641-9C52-6E153150641C}"/>
                </a:ext>
              </a:extLst>
            </p:cNvPr>
            <p:cNvSpPr/>
            <p:nvPr/>
          </p:nvSpPr>
          <p:spPr>
            <a:xfrm>
              <a:off x="11652853" y="4923555"/>
              <a:ext cx="539147" cy="1125439"/>
            </a:xfrm>
            <a:custGeom>
              <a:avLst/>
              <a:gdLst>
                <a:gd name="connsiteX0" fmla="*/ 539147 w 539147"/>
                <a:gd name="connsiteY0" fmla="*/ 0 h 1125439"/>
                <a:gd name="connsiteX1" fmla="*/ 539147 w 539147"/>
                <a:gd name="connsiteY1" fmla="*/ 1125439 h 1125439"/>
                <a:gd name="connsiteX2" fmla="*/ 451423 w 539147"/>
                <a:gd name="connsiteY2" fmla="*/ 1116595 h 1125439"/>
                <a:gd name="connsiteX3" fmla="*/ 0 w 539147"/>
                <a:gd name="connsiteY3" fmla="*/ 562719 h 1125439"/>
                <a:gd name="connsiteX4" fmla="*/ 451423 w 539147"/>
                <a:gd name="connsiteY4" fmla="*/ 8843 h 1125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9">
                  <a:moveTo>
                    <a:pt x="539147" y="0"/>
                  </a:moveTo>
                  <a:lnTo>
                    <a:pt x="539147" y="1125439"/>
                  </a:lnTo>
                  <a:lnTo>
                    <a:pt x="451423" y="1116595"/>
                  </a:lnTo>
                  <a:cubicBezTo>
                    <a:pt x="193797" y="1063877"/>
                    <a:pt x="0" y="835930"/>
                    <a:pt x="0" y="562719"/>
                  </a:cubicBezTo>
                  <a:cubicBezTo>
                    <a:pt x="0" y="289508"/>
                    <a:pt x="193797" y="61561"/>
                    <a:pt x="451423" y="8843"/>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9" name="Freeform 78">
              <a:extLst>
                <a:ext uri="{FF2B5EF4-FFF2-40B4-BE49-F238E27FC236}">
                  <a16:creationId xmlns:a16="http://schemas.microsoft.com/office/drawing/2014/main" id="{011063C9-2A43-3348-A018-F27FACAA778D}"/>
                </a:ext>
              </a:extLst>
            </p:cNvPr>
            <p:cNvSpPr/>
            <p:nvPr/>
          </p:nvSpPr>
          <p:spPr>
            <a:xfrm>
              <a:off x="11652853" y="3552039"/>
              <a:ext cx="539147" cy="1125438"/>
            </a:xfrm>
            <a:custGeom>
              <a:avLst/>
              <a:gdLst>
                <a:gd name="connsiteX0" fmla="*/ 539147 w 539147"/>
                <a:gd name="connsiteY0" fmla="*/ 0 h 1125438"/>
                <a:gd name="connsiteX1" fmla="*/ 539147 w 539147"/>
                <a:gd name="connsiteY1" fmla="*/ 1125438 h 1125438"/>
                <a:gd name="connsiteX2" fmla="*/ 451423 w 539147"/>
                <a:gd name="connsiteY2" fmla="*/ 1116595 h 1125438"/>
                <a:gd name="connsiteX3" fmla="*/ 0 w 539147"/>
                <a:gd name="connsiteY3" fmla="*/ 562719 h 1125438"/>
                <a:gd name="connsiteX4" fmla="*/ 451423 w 539147"/>
                <a:gd name="connsiteY4" fmla="*/ 8843 h 1125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8">
                  <a:moveTo>
                    <a:pt x="539147" y="0"/>
                  </a:moveTo>
                  <a:lnTo>
                    <a:pt x="539147" y="1125438"/>
                  </a:lnTo>
                  <a:lnTo>
                    <a:pt x="451423" y="1116595"/>
                  </a:lnTo>
                  <a:cubicBezTo>
                    <a:pt x="193797" y="1063877"/>
                    <a:pt x="0" y="835930"/>
                    <a:pt x="0" y="562719"/>
                  </a:cubicBezTo>
                  <a:cubicBezTo>
                    <a:pt x="0" y="289508"/>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0" name="Freeform 79">
              <a:extLst>
                <a:ext uri="{FF2B5EF4-FFF2-40B4-BE49-F238E27FC236}">
                  <a16:creationId xmlns:a16="http://schemas.microsoft.com/office/drawing/2014/main" id="{EE85C7DE-D965-244F-BD95-3A05FF4AAC61}"/>
                </a:ext>
              </a:extLst>
            </p:cNvPr>
            <p:cNvSpPr/>
            <p:nvPr/>
          </p:nvSpPr>
          <p:spPr>
            <a:xfrm>
              <a:off x="11652853" y="2180524"/>
              <a:ext cx="539147" cy="1125438"/>
            </a:xfrm>
            <a:custGeom>
              <a:avLst/>
              <a:gdLst>
                <a:gd name="connsiteX0" fmla="*/ 539147 w 539147"/>
                <a:gd name="connsiteY0" fmla="*/ 0 h 1125438"/>
                <a:gd name="connsiteX1" fmla="*/ 539147 w 539147"/>
                <a:gd name="connsiteY1" fmla="*/ 1125438 h 1125438"/>
                <a:gd name="connsiteX2" fmla="*/ 451423 w 539147"/>
                <a:gd name="connsiteY2" fmla="*/ 1116595 h 1125438"/>
                <a:gd name="connsiteX3" fmla="*/ 0 w 539147"/>
                <a:gd name="connsiteY3" fmla="*/ 562719 h 1125438"/>
                <a:gd name="connsiteX4" fmla="*/ 451423 w 539147"/>
                <a:gd name="connsiteY4" fmla="*/ 8843 h 1125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8">
                  <a:moveTo>
                    <a:pt x="539147" y="0"/>
                  </a:moveTo>
                  <a:lnTo>
                    <a:pt x="539147" y="1125438"/>
                  </a:lnTo>
                  <a:lnTo>
                    <a:pt x="451423" y="1116595"/>
                  </a:lnTo>
                  <a:cubicBezTo>
                    <a:pt x="193797" y="1063877"/>
                    <a:pt x="0" y="835930"/>
                    <a:pt x="0" y="562719"/>
                  </a:cubicBezTo>
                  <a:cubicBezTo>
                    <a:pt x="0" y="289509"/>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1" name="Freeform 80">
              <a:extLst>
                <a:ext uri="{FF2B5EF4-FFF2-40B4-BE49-F238E27FC236}">
                  <a16:creationId xmlns:a16="http://schemas.microsoft.com/office/drawing/2014/main" id="{315A1389-149A-3342-A863-637D42FDB28D}"/>
                </a:ext>
              </a:extLst>
            </p:cNvPr>
            <p:cNvSpPr/>
            <p:nvPr/>
          </p:nvSpPr>
          <p:spPr>
            <a:xfrm>
              <a:off x="11652853" y="809010"/>
              <a:ext cx="539147" cy="1125439"/>
            </a:xfrm>
            <a:custGeom>
              <a:avLst/>
              <a:gdLst>
                <a:gd name="connsiteX0" fmla="*/ 539147 w 539147"/>
                <a:gd name="connsiteY0" fmla="*/ 0 h 1125439"/>
                <a:gd name="connsiteX1" fmla="*/ 539147 w 539147"/>
                <a:gd name="connsiteY1" fmla="*/ 1125439 h 1125439"/>
                <a:gd name="connsiteX2" fmla="*/ 451423 w 539147"/>
                <a:gd name="connsiteY2" fmla="*/ 1116595 h 1125439"/>
                <a:gd name="connsiteX3" fmla="*/ 0 w 539147"/>
                <a:gd name="connsiteY3" fmla="*/ 562719 h 1125439"/>
                <a:gd name="connsiteX4" fmla="*/ 451423 w 539147"/>
                <a:gd name="connsiteY4" fmla="*/ 8843 h 1125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9">
                  <a:moveTo>
                    <a:pt x="539147" y="0"/>
                  </a:moveTo>
                  <a:lnTo>
                    <a:pt x="539147" y="1125439"/>
                  </a:lnTo>
                  <a:lnTo>
                    <a:pt x="451423" y="1116595"/>
                  </a:lnTo>
                  <a:cubicBezTo>
                    <a:pt x="193797" y="1063877"/>
                    <a:pt x="0" y="835930"/>
                    <a:pt x="0" y="562719"/>
                  </a:cubicBezTo>
                  <a:cubicBezTo>
                    <a:pt x="0" y="289508"/>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2" name="Freeform 81">
              <a:extLst>
                <a:ext uri="{FF2B5EF4-FFF2-40B4-BE49-F238E27FC236}">
                  <a16:creationId xmlns:a16="http://schemas.microsoft.com/office/drawing/2014/main" id="{B149CC6F-B6C6-BE46-B451-1BF7D47A8936}"/>
                </a:ext>
              </a:extLst>
            </p:cNvPr>
            <p:cNvSpPr/>
            <p:nvPr/>
          </p:nvSpPr>
          <p:spPr>
            <a:xfrm>
              <a:off x="11652853" y="1"/>
              <a:ext cx="539147" cy="562933"/>
            </a:xfrm>
            <a:custGeom>
              <a:avLst/>
              <a:gdLst>
                <a:gd name="connsiteX0" fmla="*/ 22 w 539147"/>
                <a:gd name="connsiteY0" fmla="*/ 0 h 562933"/>
                <a:gd name="connsiteX1" fmla="*/ 539147 w 539147"/>
                <a:gd name="connsiteY1" fmla="*/ 0 h 562933"/>
                <a:gd name="connsiteX2" fmla="*/ 539147 w 539147"/>
                <a:gd name="connsiteY2" fmla="*/ 562933 h 562933"/>
                <a:gd name="connsiteX3" fmla="*/ 451423 w 539147"/>
                <a:gd name="connsiteY3" fmla="*/ 554090 h 562933"/>
                <a:gd name="connsiteX4" fmla="*/ 0 w 539147"/>
                <a:gd name="connsiteY4" fmla="*/ 214 h 5629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562933">
                  <a:moveTo>
                    <a:pt x="22" y="0"/>
                  </a:moveTo>
                  <a:lnTo>
                    <a:pt x="539147" y="0"/>
                  </a:lnTo>
                  <a:lnTo>
                    <a:pt x="539147" y="562933"/>
                  </a:lnTo>
                  <a:lnTo>
                    <a:pt x="451423" y="554090"/>
                  </a:lnTo>
                  <a:cubicBezTo>
                    <a:pt x="193797" y="501372"/>
                    <a:pt x="0" y="273425"/>
                    <a:pt x="0" y="214"/>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CDAB39E9-6F50-3F4B-9DDB-FC0E0CA993A6}"/>
              </a:ext>
            </a:extLst>
          </p:cNvPr>
          <p:cNvSpPr>
            <a:spLocks noGrp="1"/>
          </p:cNvSpPr>
          <p:nvPr>
            <p:ph type="ctrTitle"/>
          </p:nvPr>
        </p:nvSpPr>
        <p:spPr>
          <a:xfrm>
            <a:off x="565150" y="768334"/>
            <a:ext cx="5066001" cy="2866405"/>
          </a:xfrm>
        </p:spPr>
        <p:txBody>
          <a:bodyPr anchor="t"/>
          <a:lstStyle>
            <a:lvl1pPr algn="l">
              <a:defRPr sz="6000"/>
            </a:lvl1pPr>
          </a:lstStyle>
          <a:p>
            <a:r>
              <a:rPr lang="en-US" dirty="0"/>
              <a:t>Click to edit Master title style</a:t>
            </a:r>
          </a:p>
        </p:txBody>
      </p:sp>
      <p:sp>
        <p:nvSpPr>
          <p:cNvPr id="3" name="Subtitle 2">
            <a:extLst>
              <a:ext uri="{FF2B5EF4-FFF2-40B4-BE49-F238E27FC236}">
                <a16:creationId xmlns:a16="http://schemas.microsoft.com/office/drawing/2014/main" id="{A6B2C33E-E9A6-304D-BBCB-97AD0B213CE0}"/>
              </a:ext>
            </a:extLst>
          </p:cNvPr>
          <p:cNvSpPr>
            <a:spLocks noGrp="1"/>
          </p:cNvSpPr>
          <p:nvPr>
            <p:ph type="subTitle" idx="1"/>
          </p:nvPr>
        </p:nvSpPr>
        <p:spPr>
          <a:xfrm>
            <a:off x="565150" y="4283239"/>
            <a:ext cx="5066001" cy="1475177"/>
          </a:xfrm>
        </p:spPr>
        <p:txBody>
          <a:bodyPr anchor="b"/>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C29C75C4-E533-BE48-B528-D1A278BC39A3}"/>
              </a:ext>
            </a:extLst>
          </p:cNvPr>
          <p:cNvSpPr>
            <a:spLocks noGrp="1"/>
          </p:cNvSpPr>
          <p:nvPr>
            <p:ph type="dt" sz="half" idx="10"/>
          </p:nvPr>
        </p:nvSpPr>
        <p:spPr>
          <a:xfrm>
            <a:off x="566928" y="457200"/>
            <a:ext cx="3608205" cy="365125"/>
          </a:xfrm>
        </p:spPr>
        <p:txBody>
          <a:bodyPr/>
          <a:lstStyle>
            <a:lvl1pPr algn="l">
              <a:defRPr/>
            </a:lvl1pPr>
          </a:lstStyle>
          <a:p>
            <a:pPr algn="l"/>
            <a:fld id="{A5B0A250-5CC0-1746-B209-08E8B0DAE6AF}" type="datetimeFigureOut">
              <a:rPr lang="en-US" smtClean="0"/>
              <a:pPr algn="l"/>
              <a:t>11/17/21</a:t>
            </a:fld>
            <a:endParaRPr lang="en-US" dirty="0"/>
          </a:p>
        </p:txBody>
      </p:sp>
      <p:sp>
        <p:nvSpPr>
          <p:cNvPr id="5" name="Footer Placeholder 4">
            <a:extLst>
              <a:ext uri="{FF2B5EF4-FFF2-40B4-BE49-F238E27FC236}">
                <a16:creationId xmlns:a16="http://schemas.microsoft.com/office/drawing/2014/main" id="{8F09BA8A-EF83-434D-A90E-0805D1104A5D}"/>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3FCFDDE0-90B9-AD4E-B0EB-E7464FA9CDF2}"/>
              </a:ext>
            </a:extLst>
          </p:cNvPr>
          <p:cNvSpPr>
            <a:spLocks noGrp="1"/>
          </p:cNvSpPr>
          <p:nvPr>
            <p:ph type="sldNum" sz="quarter" idx="12"/>
          </p:nvPr>
        </p:nvSpPr>
        <p:spPr>
          <a:xfrm>
            <a:off x="4817335" y="6141085"/>
            <a:ext cx="813816" cy="365125"/>
          </a:xfrm>
        </p:spPr>
        <p:txBody>
          <a:bodyPr/>
          <a:lstStyle/>
          <a:p>
            <a:fld id="{49ABCAEC-7D34-E549-A96E-FCEDAADBE4B0}" type="slidenum">
              <a:rPr lang="en-US" smtClean="0"/>
              <a:t>‹#›</a:t>
            </a:fld>
            <a:endParaRPr lang="en-US" dirty="0"/>
          </a:p>
        </p:txBody>
      </p:sp>
      <p:cxnSp>
        <p:nvCxnSpPr>
          <p:cNvPr id="7" name="Straight Connector 6">
            <a:extLst>
              <a:ext uri="{FF2B5EF4-FFF2-40B4-BE49-F238E27FC236}">
                <a16:creationId xmlns:a16="http://schemas.microsoft.com/office/drawing/2014/main" id="{D33A3282-0389-C547-8CA6-7F3E7F27B34D}"/>
              </a:ext>
            </a:extLst>
          </p:cNvPr>
          <p:cNvCxnSpPr>
            <a:cxnSpLocks/>
          </p:cNvCxnSpPr>
          <p:nvPr/>
        </p:nvCxnSpPr>
        <p:spPr>
          <a:xfrm>
            <a:off x="565150" y="6087110"/>
            <a:ext cx="5066001"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506676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7ED46EE4-CE67-DD46-A751-9FEA049A22B8}"/>
              </a:ext>
            </a:extLst>
          </p:cNvPr>
          <p:cNvGrpSpPr/>
          <p:nvPr/>
        </p:nvGrpSpPr>
        <p:grpSpPr>
          <a:xfrm>
            <a:off x="8928528" y="0"/>
            <a:ext cx="3263472" cy="6858000"/>
            <a:chOff x="8928528" y="0"/>
            <a:chExt cx="3263472" cy="6858000"/>
          </a:xfrm>
        </p:grpSpPr>
        <p:sp>
          <p:nvSpPr>
            <p:cNvPr id="23" name="Oval 22">
              <a:extLst>
                <a:ext uri="{FF2B5EF4-FFF2-40B4-BE49-F238E27FC236}">
                  <a16:creationId xmlns:a16="http://schemas.microsoft.com/office/drawing/2014/main" id="{955C5B70-D34F-8A49-B220-808CE2BBB7F3}"/>
                </a:ext>
              </a:extLst>
            </p:cNvPr>
            <p:cNvSpPr/>
            <p:nvPr/>
          </p:nvSpPr>
          <p:spPr>
            <a:xfrm>
              <a:off x="8928528" y="4918120"/>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23">
              <a:extLst>
                <a:ext uri="{FF2B5EF4-FFF2-40B4-BE49-F238E27FC236}">
                  <a16:creationId xmlns:a16="http://schemas.microsoft.com/office/drawing/2014/main" id="{4BBFE624-6DBD-8541-B43B-180C0AFA21F0}"/>
                </a:ext>
              </a:extLst>
            </p:cNvPr>
            <p:cNvSpPr/>
            <p:nvPr/>
          </p:nvSpPr>
          <p:spPr>
            <a:xfrm>
              <a:off x="8928528" y="0"/>
              <a:ext cx="1130724" cy="565573"/>
            </a:xfrm>
            <a:custGeom>
              <a:avLst/>
              <a:gdLst>
                <a:gd name="connsiteX0" fmla="*/ 22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2"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 name="Freeform 24">
              <a:extLst>
                <a:ext uri="{FF2B5EF4-FFF2-40B4-BE49-F238E27FC236}">
                  <a16:creationId xmlns:a16="http://schemas.microsoft.com/office/drawing/2014/main" id="{6E01AC23-2120-A542-B140-5A29AA27A2C8}"/>
                </a:ext>
              </a:extLst>
            </p:cNvPr>
            <p:cNvSpPr/>
            <p:nvPr/>
          </p:nvSpPr>
          <p:spPr>
            <a:xfrm>
              <a:off x="10291391" y="6292417"/>
              <a:ext cx="1130724" cy="565583"/>
            </a:xfrm>
            <a:custGeom>
              <a:avLst/>
              <a:gdLst>
                <a:gd name="connsiteX0" fmla="*/ 565362 w 1130724"/>
                <a:gd name="connsiteY0" fmla="*/ 0 h 565583"/>
                <a:gd name="connsiteX1" fmla="*/ 1130724 w 1130724"/>
                <a:gd name="connsiteY1" fmla="*/ 565362 h 565583"/>
                <a:gd name="connsiteX2" fmla="*/ 1130702 w 1130724"/>
                <a:gd name="connsiteY2" fmla="*/ 565583 h 565583"/>
                <a:gd name="connsiteX3" fmla="*/ 22 w 1130724"/>
                <a:gd name="connsiteY3" fmla="*/ 565583 h 565583"/>
                <a:gd name="connsiteX4" fmla="*/ 0 w 1130724"/>
                <a:gd name="connsiteY4" fmla="*/ 565362 h 565583"/>
                <a:gd name="connsiteX5" fmla="*/ 565362 w 1130724"/>
                <a:gd name="connsiteY5" fmla="*/ 0 h 565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83">
                  <a:moveTo>
                    <a:pt x="565362" y="0"/>
                  </a:moveTo>
                  <a:cubicBezTo>
                    <a:pt x="877603" y="0"/>
                    <a:pt x="1130724" y="253121"/>
                    <a:pt x="1130724" y="565362"/>
                  </a:cubicBezTo>
                  <a:lnTo>
                    <a:pt x="1130702" y="565583"/>
                  </a:lnTo>
                  <a:lnTo>
                    <a:pt x="22" y="565583"/>
                  </a:lnTo>
                  <a:lnTo>
                    <a:pt x="0" y="565362"/>
                  </a:lnTo>
                  <a:cubicBezTo>
                    <a:pt x="0" y="253121"/>
                    <a:pt x="253121"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6" name="Oval 25">
              <a:extLst>
                <a:ext uri="{FF2B5EF4-FFF2-40B4-BE49-F238E27FC236}">
                  <a16:creationId xmlns:a16="http://schemas.microsoft.com/office/drawing/2014/main" id="{154689C0-9C35-9B4D-906B-DA287DA55A38}"/>
                </a:ext>
              </a:extLst>
            </p:cNvPr>
            <p:cNvSpPr/>
            <p:nvPr/>
          </p:nvSpPr>
          <p:spPr>
            <a:xfrm>
              <a:off x="10291392" y="3549390"/>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696570F0-11E0-6147-9053-E3A4B5DBA0E4}"/>
                </a:ext>
              </a:extLst>
            </p:cNvPr>
            <p:cNvSpPr/>
            <p:nvPr/>
          </p:nvSpPr>
          <p:spPr>
            <a:xfrm>
              <a:off x="10291392" y="2177876"/>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9BDD97F6-A366-B54A-B889-42E97AFEDE37}"/>
                </a:ext>
              </a:extLst>
            </p:cNvPr>
            <p:cNvSpPr/>
            <p:nvPr/>
          </p:nvSpPr>
          <p:spPr>
            <a:xfrm>
              <a:off x="10291392" y="806363"/>
              <a:ext cx="1130724" cy="113072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28">
              <a:extLst>
                <a:ext uri="{FF2B5EF4-FFF2-40B4-BE49-F238E27FC236}">
                  <a16:creationId xmlns:a16="http://schemas.microsoft.com/office/drawing/2014/main" id="{58E853BC-EE80-374B-B823-8D51A948C4CF}"/>
                </a:ext>
              </a:extLst>
            </p:cNvPr>
            <p:cNvSpPr/>
            <p:nvPr/>
          </p:nvSpPr>
          <p:spPr>
            <a:xfrm>
              <a:off x="10291392"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0" name="Freeform 29">
              <a:extLst>
                <a:ext uri="{FF2B5EF4-FFF2-40B4-BE49-F238E27FC236}">
                  <a16:creationId xmlns:a16="http://schemas.microsoft.com/office/drawing/2014/main" id="{4B5B70B1-649D-9848-B5D4-6DE04D55F5F0}"/>
                </a:ext>
              </a:extLst>
            </p:cNvPr>
            <p:cNvSpPr/>
            <p:nvPr/>
          </p:nvSpPr>
          <p:spPr>
            <a:xfrm>
              <a:off x="11654256" y="6295201"/>
              <a:ext cx="537744" cy="562799"/>
            </a:xfrm>
            <a:custGeom>
              <a:avLst/>
              <a:gdLst>
                <a:gd name="connsiteX0" fmla="*/ 537744 w 537744"/>
                <a:gd name="connsiteY0" fmla="*/ 0 h 562799"/>
                <a:gd name="connsiteX1" fmla="*/ 537744 w 537744"/>
                <a:gd name="connsiteY1" fmla="*/ 562799 h 562799"/>
                <a:gd name="connsiteX2" fmla="*/ 22 w 537744"/>
                <a:gd name="connsiteY2" fmla="*/ 562799 h 562799"/>
                <a:gd name="connsiteX3" fmla="*/ 0 w 537744"/>
                <a:gd name="connsiteY3" fmla="*/ 562578 h 562799"/>
                <a:gd name="connsiteX4" fmla="*/ 451422 w 537744"/>
                <a:gd name="connsiteY4" fmla="*/ 8702 h 5627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562799">
                  <a:moveTo>
                    <a:pt x="537744" y="0"/>
                  </a:moveTo>
                  <a:lnTo>
                    <a:pt x="537744" y="562799"/>
                  </a:lnTo>
                  <a:lnTo>
                    <a:pt x="22" y="562799"/>
                  </a:lnTo>
                  <a:lnTo>
                    <a:pt x="0" y="562578"/>
                  </a:lnTo>
                  <a:cubicBezTo>
                    <a:pt x="0" y="289367"/>
                    <a:pt x="193796" y="61420"/>
                    <a:pt x="451422" y="870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1" name="Freeform 30">
              <a:extLst>
                <a:ext uri="{FF2B5EF4-FFF2-40B4-BE49-F238E27FC236}">
                  <a16:creationId xmlns:a16="http://schemas.microsoft.com/office/drawing/2014/main" id="{46A2092A-2157-0A49-937F-BBAE14687DE7}"/>
                </a:ext>
              </a:extLst>
            </p:cNvPr>
            <p:cNvSpPr/>
            <p:nvPr/>
          </p:nvSpPr>
          <p:spPr>
            <a:xfrm>
              <a:off x="11654256" y="4923687"/>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2" name="Freeform 31">
              <a:extLst>
                <a:ext uri="{FF2B5EF4-FFF2-40B4-BE49-F238E27FC236}">
                  <a16:creationId xmlns:a16="http://schemas.microsoft.com/office/drawing/2014/main" id="{F092371E-D526-AF43-816F-F7AEBA9FF166}"/>
                </a:ext>
              </a:extLst>
            </p:cNvPr>
            <p:cNvSpPr/>
            <p:nvPr/>
          </p:nvSpPr>
          <p:spPr>
            <a:xfrm>
              <a:off x="11654256" y="3552173"/>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3" name="Freeform 32">
              <a:extLst>
                <a:ext uri="{FF2B5EF4-FFF2-40B4-BE49-F238E27FC236}">
                  <a16:creationId xmlns:a16="http://schemas.microsoft.com/office/drawing/2014/main" id="{06995714-B51E-E84A-9FD5-3AD33004E517}"/>
                </a:ext>
              </a:extLst>
            </p:cNvPr>
            <p:cNvSpPr/>
            <p:nvPr/>
          </p:nvSpPr>
          <p:spPr>
            <a:xfrm>
              <a:off x="11654256" y="2180659"/>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4" name="Freeform 33">
              <a:extLst>
                <a:ext uri="{FF2B5EF4-FFF2-40B4-BE49-F238E27FC236}">
                  <a16:creationId xmlns:a16="http://schemas.microsoft.com/office/drawing/2014/main" id="{0FDB0CC5-76AA-6E44-8376-4EE649C1DE42}"/>
                </a:ext>
              </a:extLst>
            </p:cNvPr>
            <p:cNvSpPr/>
            <p:nvPr/>
          </p:nvSpPr>
          <p:spPr>
            <a:xfrm>
              <a:off x="11654256" y="809146"/>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5" name="Freeform 34">
              <a:extLst>
                <a:ext uri="{FF2B5EF4-FFF2-40B4-BE49-F238E27FC236}">
                  <a16:creationId xmlns:a16="http://schemas.microsoft.com/office/drawing/2014/main" id="{3D981F0B-8982-1C45-8D7C-30E744003823}"/>
                </a:ext>
              </a:extLst>
            </p:cNvPr>
            <p:cNvSpPr/>
            <p:nvPr/>
          </p:nvSpPr>
          <p:spPr>
            <a:xfrm>
              <a:off x="11654256" y="0"/>
              <a:ext cx="537744" cy="562788"/>
            </a:xfrm>
            <a:custGeom>
              <a:avLst/>
              <a:gdLst>
                <a:gd name="connsiteX0" fmla="*/ 21 w 537744"/>
                <a:gd name="connsiteY0" fmla="*/ 0 h 562788"/>
                <a:gd name="connsiteX1" fmla="*/ 537744 w 537744"/>
                <a:gd name="connsiteY1" fmla="*/ 0 h 562788"/>
                <a:gd name="connsiteX2" fmla="*/ 537744 w 537744"/>
                <a:gd name="connsiteY2" fmla="*/ 562788 h 562788"/>
                <a:gd name="connsiteX3" fmla="*/ 451422 w 537744"/>
                <a:gd name="connsiteY3" fmla="*/ 554086 h 562788"/>
                <a:gd name="connsiteX4" fmla="*/ 0 w 537744"/>
                <a:gd name="connsiteY4" fmla="*/ 211 h 562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562788">
                  <a:moveTo>
                    <a:pt x="21" y="0"/>
                  </a:moveTo>
                  <a:lnTo>
                    <a:pt x="537744" y="0"/>
                  </a:lnTo>
                  <a:lnTo>
                    <a:pt x="537744" y="562788"/>
                  </a:lnTo>
                  <a:lnTo>
                    <a:pt x="451422" y="554086"/>
                  </a:lnTo>
                  <a:cubicBezTo>
                    <a:pt x="193796" y="501368"/>
                    <a:pt x="0" y="273421"/>
                    <a:pt x="0" y="211"/>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DF76EEB7-1E87-0447-8CD6-DD220CF4EE59}"/>
              </a:ext>
            </a:extLst>
          </p:cNvPr>
          <p:cNvSpPr>
            <a:spLocks noGrp="1"/>
          </p:cNvSpPr>
          <p:nvPr>
            <p:ph type="title"/>
          </p:nvPr>
        </p:nvSpPr>
        <p:spPr/>
        <p:txBody>
          <a:bodyPr/>
          <a:lstStyle/>
          <a:p>
            <a:r>
              <a:rPr lang="en-US" dirty="0"/>
              <a:t>Click to edit Master title style</a:t>
            </a:r>
          </a:p>
        </p:txBody>
      </p:sp>
      <p:sp>
        <p:nvSpPr>
          <p:cNvPr id="3" name="Vertical Text Placeholder 2">
            <a:extLst>
              <a:ext uri="{FF2B5EF4-FFF2-40B4-BE49-F238E27FC236}">
                <a16:creationId xmlns:a16="http://schemas.microsoft.com/office/drawing/2014/main" id="{BA8AE526-3A03-9B41-8C9F-27156E701CF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CD08D72-182D-C947-B3F7-B74948D0849B}"/>
              </a:ext>
            </a:extLst>
          </p:cNvPr>
          <p:cNvSpPr>
            <a:spLocks noGrp="1"/>
          </p:cNvSpPr>
          <p:nvPr>
            <p:ph type="dt" sz="half" idx="10"/>
          </p:nvPr>
        </p:nvSpPr>
        <p:spPr/>
        <p:txBody>
          <a:bodyPr/>
          <a:lstStyle/>
          <a:p>
            <a:fld id="{A5B0A250-5CC0-1746-B209-08E8B0DAE6AF}" type="datetimeFigureOut">
              <a:rPr lang="en-US" smtClean="0"/>
              <a:t>11/17/21</a:t>
            </a:fld>
            <a:endParaRPr lang="en-US" dirty="0"/>
          </a:p>
        </p:txBody>
      </p:sp>
      <p:sp>
        <p:nvSpPr>
          <p:cNvPr id="5" name="Footer Placeholder 4">
            <a:extLst>
              <a:ext uri="{FF2B5EF4-FFF2-40B4-BE49-F238E27FC236}">
                <a16:creationId xmlns:a16="http://schemas.microsoft.com/office/drawing/2014/main" id="{B076E396-D059-AF4D-A1D9-C1347978AAD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F8845B6-87C0-2F4A-8146-00E911CDF70D}"/>
              </a:ext>
            </a:extLst>
          </p:cNvPr>
          <p:cNvSpPr>
            <a:spLocks noGrp="1"/>
          </p:cNvSpPr>
          <p:nvPr>
            <p:ph type="sldNum" sz="quarter" idx="12"/>
          </p:nvPr>
        </p:nvSpPr>
        <p:spPr>
          <a:xfrm>
            <a:off x="7086480" y="6141085"/>
            <a:ext cx="813816" cy="365125"/>
          </a:xfrm>
        </p:spPr>
        <p:txBody>
          <a:bodyPr/>
          <a:lstStyle/>
          <a:p>
            <a:fld id="{49ABCAEC-7D34-E549-A96E-FCEDAADBE4B0}" type="slidenum">
              <a:rPr lang="en-US" smtClean="0"/>
              <a:t>‹#›</a:t>
            </a:fld>
            <a:endParaRPr lang="en-US"/>
          </a:p>
        </p:txBody>
      </p:sp>
      <p:cxnSp>
        <p:nvCxnSpPr>
          <p:cNvPr id="7" name="Straight Connector 6">
            <a:extLst>
              <a:ext uri="{FF2B5EF4-FFF2-40B4-BE49-F238E27FC236}">
                <a16:creationId xmlns:a16="http://schemas.microsoft.com/office/drawing/2014/main" id="{A78A912D-4325-C449-BF2E-F331A221C695}"/>
              </a:ext>
            </a:extLst>
          </p:cNvPr>
          <p:cNvCxnSpPr>
            <a:cxnSpLocks/>
          </p:cNvCxnSpPr>
          <p:nvPr/>
        </p:nvCxnSpPr>
        <p:spPr>
          <a:xfrm>
            <a:off x="565150" y="6087110"/>
            <a:ext cx="7335146"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14704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C3803ECC-8207-244B-8051-94AA5304EDD9}"/>
              </a:ext>
            </a:extLst>
          </p:cNvPr>
          <p:cNvGrpSpPr/>
          <p:nvPr/>
        </p:nvGrpSpPr>
        <p:grpSpPr>
          <a:xfrm>
            <a:off x="10290315" y="0"/>
            <a:ext cx="1901686" cy="6858000"/>
            <a:chOff x="10290315" y="0"/>
            <a:chExt cx="1901686" cy="6858000"/>
          </a:xfrm>
        </p:grpSpPr>
        <p:sp>
          <p:nvSpPr>
            <p:cNvPr id="17" name="Freeform 16">
              <a:extLst>
                <a:ext uri="{FF2B5EF4-FFF2-40B4-BE49-F238E27FC236}">
                  <a16:creationId xmlns:a16="http://schemas.microsoft.com/office/drawing/2014/main" id="{CF2E8536-821C-3846-A152-2001B7BA4BC9}"/>
                </a:ext>
              </a:extLst>
            </p:cNvPr>
            <p:cNvSpPr/>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17">
              <a:extLst>
                <a:ext uri="{FF2B5EF4-FFF2-40B4-BE49-F238E27FC236}">
                  <a16:creationId xmlns:a16="http://schemas.microsoft.com/office/drawing/2014/main" id="{57A02781-FFB4-C04E-97FB-78D26A9E8F1C}"/>
                </a:ext>
              </a:extLst>
            </p:cNvPr>
            <p:cNvSpPr/>
            <p:nvPr/>
          </p:nvSpPr>
          <p:spPr>
            <a:xfrm>
              <a:off x="11653180" y="6295093"/>
              <a:ext cx="538821" cy="562907"/>
            </a:xfrm>
            <a:custGeom>
              <a:avLst/>
              <a:gdLst>
                <a:gd name="connsiteX0" fmla="*/ 538821 w 538821"/>
                <a:gd name="connsiteY0" fmla="*/ 0 h 562907"/>
                <a:gd name="connsiteX1" fmla="*/ 538821 w 538821"/>
                <a:gd name="connsiteY1" fmla="*/ 562907 h 562907"/>
                <a:gd name="connsiteX2" fmla="*/ 22 w 538821"/>
                <a:gd name="connsiteY2" fmla="*/ 562907 h 562907"/>
                <a:gd name="connsiteX3" fmla="*/ 0 w 538821"/>
                <a:gd name="connsiteY3" fmla="*/ 562686 h 562907"/>
                <a:gd name="connsiteX4" fmla="*/ 451422 w 538821"/>
                <a:gd name="connsiteY4" fmla="*/ 8810 h 562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907">
                  <a:moveTo>
                    <a:pt x="538821" y="0"/>
                  </a:moveTo>
                  <a:lnTo>
                    <a:pt x="538821" y="562907"/>
                  </a:lnTo>
                  <a:lnTo>
                    <a:pt x="22" y="562907"/>
                  </a:lnTo>
                  <a:lnTo>
                    <a:pt x="0" y="562686"/>
                  </a:ln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18">
              <a:extLst>
                <a:ext uri="{FF2B5EF4-FFF2-40B4-BE49-F238E27FC236}">
                  <a16:creationId xmlns:a16="http://schemas.microsoft.com/office/drawing/2014/main" id="{14C29607-37D2-7A4B-98E2-2C851CD6776C}"/>
                </a:ext>
              </a:extLst>
            </p:cNvPr>
            <p:cNvSpPr/>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19">
              <a:extLst>
                <a:ext uri="{FF2B5EF4-FFF2-40B4-BE49-F238E27FC236}">
                  <a16:creationId xmlns:a16="http://schemas.microsoft.com/office/drawing/2014/main" id="{D12FC7BA-80CC-1C4E-B268-B3EEA08137F1}"/>
                </a:ext>
              </a:extLst>
            </p:cNvPr>
            <p:cNvSpPr/>
            <p:nvPr/>
          </p:nvSpPr>
          <p:spPr>
            <a:xfrm>
              <a:off x="11653180" y="2180552"/>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20">
              <a:extLst>
                <a:ext uri="{FF2B5EF4-FFF2-40B4-BE49-F238E27FC236}">
                  <a16:creationId xmlns:a16="http://schemas.microsoft.com/office/drawing/2014/main" id="{BEBC8FB1-96B9-D84A-BD2A-BC8410EBE012}"/>
                </a:ext>
              </a:extLst>
            </p:cNvPr>
            <p:cNvSpPr/>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21">
              <a:extLst>
                <a:ext uri="{FF2B5EF4-FFF2-40B4-BE49-F238E27FC236}">
                  <a16:creationId xmlns:a16="http://schemas.microsoft.com/office/drawing/2014/main" id="{5A8455B4-A778-B44D-A7E8-C45A4846D9F7}"/>
                </a:ext>
              </a:extLst>
            </p:cNvPr>
            <p:cNvSpPr/>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Vertical Title 1">
            <a:extLst>
              <a:ext uri="{FF2B5EF4-FFF2-40B4-BE49-F238E27FC236}">
                <a16:creationId xmlns:a16="http://schemas.microsoft.com/office/drawing/2014/main" id="{B0407CCA-80EF-2B45-8F8C-7D5796A61BC0}"/>
              </a:ext>
            </a:extLst>
          </p:cNvPr>
          <p:cNvSpPr>
            <a:spLocks noGrp="1"/>
          </p:cNvSpPr>
          <p:nvPr>
            <p:ph type="title" orient="vert"/>
          </p:nvPr>
        </p:nvSpPr>
        <p:spPr>
          <a:xfrm>
            <a:off x="8950095" y="976630"/>
            <a:ext cx="2268507" cy="4784598"/>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BAA221C3-F2D3-FC4F-938B-4C4CAC7370B1}"/>
              </a:ext>
            </a:extLst>
          </p:cNvPr>
          <p:cNvSpPr>
            <a:spLocks noGrp="1"/>
          </p:cNvSpPr>
          <p:nvPr>
            <p:ph type="body" orient="vert" idx="1"/>
          </p:nvPr>
        </p:nvSpPr>
        <p:spPr>
          <a:xfrm>
            <a:off x="565150" y="976630"/>
            <a:ext cx="8264057" cy="4784598"/>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6B061B46-3E9A-AC48-8C84-5B46EA1EC583}"/>
              </a:ext>
            </a:extLst>
          </p:cNvPr>
          <p:cNvSpPr>
            <a:spLocks noGrp="1"/>
          </p:cNvSpPr>
          <p:nvPr>
            <p:ph type="dt" sz="half" idx="10"/>
          </p:nvPr>
        </p:nvSpPr>
        <p:spPr/>
        <p:txBody>
          <a:bodyPr/>
          <a:lstStyle/>
          <a:p>
            <a:fld id="{A5B0A250-5CC0-1746-B209-08E8B0DAE6AF}" type="datetimeFigureOut">
              <a:rPr lang="en-US" smtClean="0"/>
              <a:t>11/17/21</a:t>
            </a:fld>
            <a:endParaRPr lang="en-US"/>
          </a:p>
        </p:txBody>
      </p:sp>
      <p:sp>
        <p:nvSpPr>
          <p:cNvPr id="5" name="Footer Placeholder 4">
            <a:extLst>
              <a:ext uri="{FF2B5EF4-FFF2-40B4-BE49-F238E27FC236}">
                <a16:creationId xmlns:a16="http://schemas.microsoft.com/office/drawing/2014/main" id="{369F8F49-5859-714C-8EE1-61A74F324E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2B6F69-3FFA-D94F-BA99-873D36F7F69D}"/>
              </a:ext>
            </a:extLst>
          </p:cNvPr>
          <p:cNvSpPr>
            <a:spLocks noGrp="1"/>
          </p:cNvSpPr>
          <p:nvPr>
            <p:ph type="sldNum" sz="quarter" idx="12"/>
          </p:nvPr>
        </p:nvSpPr>
        <p:spPr/>
        <p:txBody>
          <a:bodyPr/>
          <a:lstStyle/>
          <a:p>
            <a:fld id="{49ABCAEC-7D34-E549-A96E-FCEDAADBE4B0}" type="slidenum">
              <a:rPr lang="en-US" smtClean="0"/>
              <a:t>‹#›</a:t>
            </a:fld>
            <a:endParaRPr lang="en-US"/>
          </a:p>
        </p:txBody>
      </p:sp>
      <p:cxnSp>
        <p:nvCxnSpPr>
          <p:cNvPr id="7" name="Straight Connector 6">
            <a:extLst>
              <a:ext uri="{FF2B5EF4-FFF2-40B4-BE49-F238E27FC236}">
                <a16:creationId xmlns:a16="http://schemas.microsoft.com/office/drawing/2014/main" id="{C31B40EC-87DB-A64F-9D4B-98A86F7CEFFF}"/>
              </a:ext>
            </a:extLst>
          </p:cNvPr>
          <p:cNvCxnSpPr>
            <a:cxnSpLocks/>
          </p:cNvCxnSpPr>
          <p:nvPr/>
        </p:nvCxnSpPr>
        <p:spPr>
          <a:xfrm>
            <a:off x="565150" y="6087110"/>
            <a:ext cx="1105834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640922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F0CAFDA3-320A-C24D-A7A1-20C1267EC987}"/>
              </a:ext>
            </a:extLst>
          </p:cNvPr>
          <p:cNvGrpSpPr/>
          <p:nvPr/>
        </p:nvGrpSpPr>
        <p:grpSpPr>
          <a:xfrm>
            <a:off x="8928528" y="0"/>
            <a:ext cx="3263472" cy="6858000"/>
            <a:chOff x="8928528" y="0"/>
            <a:chExt cx="3263472" cy="6858000"/>
          </a:xfrm>
        </p:grpSpPr>
        <p:sp>
          <p:nvSpPr>
            <p:cNvPr id="23" name="Oval 22">
              <a:extLst>
                <a:ext uri="{FF2B5EF4-FFF2-40B4-BE49-F238E27FC236}">
                  <a16:creationId xmlns:a16="http://schemas.microsoft.com/office/drawing/2014/main" id="{D2411669-6E2C-2243-99CD-6BC9D724FA1F}"/>
                </a:ext>
              </a:extLst>
            </p:cNvPr>
            <p:cNvSpPr/>
            <p:nvPr/>
          </p:nvSpPr>
          <p:spPr>
            <a:xfrm>
              <a:off x="8928528" y="806362"/>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23">
              <a:extLst>
                <a:ext uri="{FF2B5EF4-FFF2-40B4-BE49-F238E27FC236}">
                  <a16:creationId xmlns:a16="http://schemas.microsoft.com/office/drawing/2014/main" id="{C4E0C522-0F40-ED44-A700-F1BCD1CF74F5}"/>
                </a:ext>
              </a:extLst>
            </p:cNvPr>
            <p:cNvSpPr/>
            <p:nvPr/>
          </p:nvSpPr>
          <p:spPr>
            <a:xfrm>
              <a:off x="8928528" y="0"/>
              <a:ext cx="1130724" cy="565573"/>
            </a:xfrm>
            <a:custGeom>
              <a:avLst/>
              <a:gdLst>
                <a:gd name="connsiteX0" fmla="*/ 22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2"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 name="Freeform 24">
              <a:extLst>
                <a:ext uri="{FF2B5EF4-FFF2-40B4-BE49-F238E27FC236}">
                  <a16:creationId xmlns:a16="http://schemas.microsoft.com/office/drawing/2014/main" id="{B79B4380-CBEC-C341-A10E-5EF9A8597959}"/>
                </a:ext>
              </a:extLst>
            </p:cNvPr>
            <p:cNvSpPr/>
            <p:nvPr/>
          </p:nvSpPr>
          <p:spPr>
            <a:xfrm>
              <a:off x="10291391" y="6292417"/>
              <a:ext cx="1130724" cy="565583"/>
            </a:xfrm>
            <a:custGeom>
              <a:avLst/>
              <a:gdLst>
                <a:gd name="connsiteX0" fmla="*/ 565362 w 1130724"/>
                <a:gd name="connsiteY0" fmla="*/ 0 h 565583"/>
                <a:gd name="connsiteX1" fmla="*/ 1130724 w 1130724"/>
                <a:gd name="connsiteY1" fmla="*/ 565362 h 565583"/>
                <a:gd name="connsiteX2" fmla="*/ 1130702 w 1130724"/>
                <a:gd name="connsiteY2" fmla="*/ 565583 h 565583"/>
                <a:gd name="connsiteX3" fmla="*/ 22 w 1130724"/>
                <a:gd name="connsiteY3" fmla="*/ 565583 h 565583"/>
                <a:gd name="connsiteX4" fmla="*/ 0 w 1130724"/>
                <a:gd name="connsiteY4" fmla="*/ 565362 h 565583"/>
                <a:gd name="connsiteX5" fmla="*/ 565362 w 1130724"/>
                <a:gd name="connsiteY5" fmla="*/ 0 h 565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83">
                  <a:moveTo>
                    <a:pt x="565362" y="0"/>
                  </a:moveTo>
                  <a:cubicBezTo>
                    <a:pt x="877603" y="0"/>
                    <a:pt x="1130724" y="253121"/>
                    <a:pt x="1130724" y="565362"/>
                  </a:cubicBezTo>
                  <a:lnTo>
                    <a:pt x="1130702" y="565583"/>
                  </a:lnTo>
                  <a:lnTo>
                    <a:pt x="22" y="565583"/>
                  </a:lnTo>
                  <a:lnTo>
                    <a:pt x="0" y="565362"/>
                  </a:lnTo>
                  <a:cubicBezTo>
                    <a:pt x="0" y="253121"/>
                    <a:pt x="253121"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6" name="Oval 25">
              <a:extLst>
                <a:ext uri="{FF2B5EF4-FFF2-40B4-BE49-F238E27FC236}">
                  <a16:creationId xmlns:a16="http://schemas.microsoft.com/office/drawing/2014/main" id="{F04AD70E-5490-4C4E-A05D-D67949C51A74}"/>
                </a:ext>
              </a:extLst>
            </p:cNvPr>
            <p:cNvSpPr/>
            <p:nvPr/>
          </p:nvSpPr>
          <p:spPr>
            <a:xfrm>
              <a:off x="10291392" y="3549390"/>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128A8883-9F24-0047-92B7-45B3D2E7D9C0}"/>
                </a:ext>
              </a:extLst>
            </p:cNvPr>
            <p:cNvSpPr/>
            <p:nvPr/>
          </p:nvSpPr>
          <p:spPr>
            <a:xfrm>
              <a:off x="10291392" y="2177876"/>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AAC3A3BB-FD2C-FB44-9478-FA87EF229D37}"/>
                </a:ext>
              </a:extLst>
            </p:cNvPr>
            <p:cNvSpPr/>
            <p:nvPr/>
          </p:nvSpPr>
          <p:spPr>
            <a:xfrm>
              <a:off x="10291392" y="806363"/>
              <a:ext cx="1130724" cy="113072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28">
              <a:extLst>
                <a:ext uri="{FF2B5EF4-FFF2-40B4-BE49-F238E27FC236}">
                  <a16:creationId xmlns:a16="http://schemas.microsoft.com/office/drawing/2014/main" id="{BF46B3B1-E981-BB40-B916-51A6D3851969}"/>
                </a:ext>
              </a:extLst>
            </p:cNvPr>
            <p:cNvSpPr/>
            <p:nvPr/>
          </p:nvSpPr>
          <p:spPr>
            <a:xfrm>
              <a:off x="10291392"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0" name="Freeform 29">
              <a:extLst>
                <a:ext uri="{FF2B5EF4-FFF2-40B4-BE49-F238E27FC236}">
                  <a16:creationId xmlns:a16="http://schemas.microsoft.com/office/drawing/2014/main" id="{EA7DAE92-7D6B-B042-83BE-047C8EC322A0}"/>
                </a:ext>
              </a:extLst>
            </p:cNvPr>
            <p:cNvSpPr/>
            <p:nvPr/>
          </p:nvSpPr>
          <p:spPr>
            <a:xfrm>
              <a:off x="11654256" y="6295201"/>
              <a:ext cx="537744" cy="562799"/>
            </a:xfrm>
            <a:custGeom>
              <a:avLst/>
              <a:gdLst>
                <a:gd name="connsiteX0" fmla="*/ 537744 w 537744"/>
                <a:gd name="connsiteY0" fmla="*/ 0 h 562799"/>
                <a:gd name="connsiteX1" fmla="*/ 537744 w 537744"/>
                <a:gd name="connsiteY1" fmla="*/ 562799 h 562799"/>
                <a:gd name="connsiteX2" fmla="*/ 22 w 537744"/>
                <a:gd name="connsiteY2" fmla="*/ 562799 h 562799"/>
                <a:gd name="connsiteX3" fmla="*/ 0 w 537744"/>
                <a:gd name="connsiteY3" fmla="*/ 562578 h 562799"/>
                <a:gd name="connsiteX4" fmla="*/ 451422 w 537744"/>
                <a:gd name="connsiteY4" fmla="*/ 8702 h 5627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562799">
                  <a:moveTo>
                    <a:pt x="537744" y="0"/>
                  </a:moveTo>
                  <a:lnTo>
                    <a:pt x="537744" y="562799"/>
                  </a:lnTo>
                  <a:lnTo>
                    <a:pt x="22" y="562799"/>
                  </a:lnTo>
                  <a:lnTo>
                    <a:pt x="0" y="562578"/>
                  </a:lnTo>
                  <a:cubicBezTo>
                    <a:pt x="0" y="289367"/>
                    <a:pt x="193796" y="61420"/>
                    <a:pt x="451422" y="870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1" name="Freeform 30">
              <a:extLst>
                <a:ext uri="{FF2B5EF4-FFF2-40B4-BE49-F238E27FC236}">
                  <a16:creationId xmlns:a16="http://schemas.microsoft.com/office/drawing/2014/main" id="{06AADCE6-4277-EA49-AF23-63B53CA6772A}"/>
                </a:ext>
              </a:extLst>
            </p:cNvPr>
            <p:cNvSpPr/>
            <p:nvPr/>
          </p:nvSpPr>
          <p:spPr>
            <a:xfrm>
              <a:off x="11654256" y="4923687"/>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2" name="Freeform 31">
              <a:extLst>
                <a:ext uri="{FF2B5EF4-FFF2-40B4-BE49-F238E27FC236}">
                  <a16:creationId xmlns:a16="http://schemas.microsoft.com/office/drawing/2014/main" id="{58CEA343-047B-DF4E-A7A8-881C7740EA36}"/>
                </a:ext>
              </a:extLst>
            </p:cNvPr>
            <p:cNvSpPr/>
            <p:nvPr/>
          </p:nvSpPr>
          <p:spPr>
            <a:xfrm>
              <a:off x="11654256" y="3552173"/>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3" name="Freeform 32">
              <a:extLst>
                <a:ext uri="{FF2B5EF4-FFF2-40B4-BE49-F238E27FC236}">
                  <a16:creationId xmlns:a16="http://schemas.microsoft.com/office/drawing/2014/main" id="{FCCBAA07-17CE-2740-AA04-AEDA5EAD2796}"/>
                </a:ext>
              </a:extLst>
            </p:cNvPr>
            <p:cNvSpPr/>
            <p:nvPr/>
          </p:nvSpPr>
          <p:spPr>
            <a:xfrm>
              <a:off x="11654256" y="2180659"/>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4" name="Freeform 33">
              <a:extLst>
                <a:ext uri="{FF2B5EF4-FFF2-40B4-BE49-F238E27FC236}">
                  <a16:creationId xmlns:a16="http://schemas.microsoft.com/office/drawing/2014/main" id="{BF15C430-7951-6040-BD4C-4E996E94480E}"/>
                </a:ext>
              </a:extLst>
            </p:cNvPr>
            <p:cNvSpPr/>
            <p:nvPr/>
          </p:nvSpPr>
          <p:spPr>
            <a:xfrm>
              <a:off x="11654256" y="809146"/>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5" name="Freeform 34">
              <a:extLst>
                <a:ext uri="{FF2B5EF4-FFF2-40B4-BE49-F238E27FC236}">
                  <a16:creationId xmlns:a16="http://schemas.microsoft.com/office/drawing/2014/main" id="{0B3467F9-370D-5C4C-9EDE-E0CA0E401568}"/>
                </a:ext>
              </a:extLst>
            </p:cNvPr>
            <p:cNvSpPr/>
            <p:nvPr/>
          </p:nvSpPr>
          <p:spPr>
            <a:xfrm>
              <a:off x="11654256" y="0"/>
              <a:ext cx="537744" cy="562788"/>
            </a:xfrm>
            <a:custGeom>
              <a:avLst/>
              <a:gdLst>
                <a:gd name="connsiteX0" fmla="*/ 21 w 537744"/>
                <a:gd name="connsiteY0" fmla="*/ 0 h 562788"/>
                <a:gd name="connsiteX1" fmla="*/ 537744 w 537744"/>
                <a:gd name="connsiteY1" fmla="*/ 0 h 562788"/>
                <a:gd name="connsiteX2" fmla="*/ 537744 w 537744"/>
                <a:gd name="connsiteY2" fmla="*/ 562788 h 562788"/>
                <a:gd name="connsiteX3" fmla="*/ 451422 w 537744"/>
                <a:gd name="connsiteY3" fmla="*/ 554086 h 562788"/>
                <a:gd name="connsiteX4" fmla="*/ 0 w 537744"/>
                <a:gd name="connsiteY4" fmla="*/ 211 h 562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562788">
                  <a:moveTo>
                    <a:pt x="21" y="0"/>
                  </a:moveTo>
                  <a:lnTo>
                    <a:pt x="537744" y="0"/>
                  </a:lnTo>
                  <a:lnTo>
                    <a:pt x="537744" y="562788"/>
                  </a:lnTo>
                  <a:lnTo>
                    <a:pt x="451422" y="554086"/>
                  </a:lnTo>
                  <a:cubicBezTo>
                    <a:pt x="193796" y="501368"/>
                    <a:pt x="0" y="273421"/>
                    <a:pt x="0" y="211"/>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B652A1E4-52BA-534C-AECC-35C3CF44F861}"/>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88315675-65B4-E14F-9785-663A83B7B65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8676A1E-2332-684F-BDD2-687C166BDEC0}"/>
              </a:ext>
            </a:extLst>
          </p:cNvPr>
          <p:cNvSpPr>
            <a:spLocks noGrp="1"/>
          </p:cNvSpPr>
          <p:nvPr>
            <p:ph type="dt" sz="half" idx="10"/>
          </p:nvPr>
        </p:nvSpPr>
        <p:spPr/>
        <p:txBody>
          <a:bodyPr/>
          <a:lstStyle/>
          <a:p>
            <a:fld id="{A5B0A250-5CC0-1746-B209-08E8B0DAE6AF}" type="datetimeFigureOut">
              <a:rPr lang="en-US" smtClean="0"/>
              <a:t>11/17/21</a:t>
            </a:fld>
            <a:endParaRPr lang="en-US" dirty="0"/>
          </a:p>
        </p:txBody>
      </p:sp>
      <p:sp>
        <p:nvSpPr>
          <p:cNvPr id="5" name="Footer Placeholder 4">
            <a:extLst>
              <a:ext uri="{FF2B5EF4-FFF2-40B4-BE49-F238E27FC236}">
                <a16:creationId xmlns:a16="http://schemas.microsoft.com/office/drawing/2014/main" id="{22BB8CB0-B7BE-7D4F-B254-8A2F8AEC2730}"/>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3E5A569-A063-8E40-B703-82B11D2A988A}"/>
              </a:ext>
            </a:extLst>
          </p:cNvPr>
          <p:cNvSpPr>
            <a:spLocks noGrp="1"/>
          </p:cNvSpPr>
          <p:nvPr>
            <p:ph type="sldNum" sz="quarter" idx="12"/>
          </p:nvPr>
        </p:nvSpPr>
        <p:spPr>
          <a:xfrm>
            <a:off x="7087169" y="6141085"/>
            <a:ext cx="813816" cy="365125"/>
          </a:xfrm>
        </p:spPr>
        <p:txBody>
          <a:bodyPr/>
          <a:lstStyle/>
          <a:p>
            <a:fld id="{49ABCAEC-7D34-E549-A96E-FCEDAADBE4B0}" type="slidenum">
              <a:rPr lang="en-US" smtClean="0"/>
              <a:t>‹#›</a:t>
            </a:fld>
            <a:endParaRPr lang="en-US"/>
          </a:p>
        </p:txBody>
      </p:sp>
      <p:cxnSp>
        <p:nvCxnSpPr>
          <p:cNvPr id="7" name="Straight Connector 6">
            <a:extLst>
              <a:ext uri="{FF2B5EF4-FFF2-40B4-BE49-F238E27FC236}">
                <a16:creationId xmlns:a16="http://schemas.microsoft.com/office/drawing/2014/main" id="{8231D73A-BA91-794F-8C09-4F4B41A6D08B}"/>
              </a:ext>
            </a:extLst>
          </p:cNvPr>
          <p:cNvCxnSpPr>
            <a:cxnSpLocks/>
          </p:cNvCxnSpPr>
          <p:nvPr/>
        </p:nvCxnSpPr>
        <p:spPr>
          <a:xfrm>
            <a:off x="565150" y="6087110"/>
            <a:ext cx="7335835"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15694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39" name="Group 38">
            <a:extLst>
              <a:ext uri="{FF2B5EF4-FFF2-40B4-BE49-F238E27FC236}">
                <a16:creationId xmlns:a16="http://schemas.microsoft.com/office/drawing/2014/main" id="{3ABDDED5-B489-454D-A72D-46C9473AB018}"/>
              </a:ext>
            </a:extLst>
          </p:cNvPr>
          <p:cNvGrpSpPr/>
          <p:nvPr/>
        </p:nvGrpSpPr>
        <p:grpSpPr>
          <a:xfrm>
            <a:off x="6201388" y="0"/>
            <a:ext cx="5990612" cy="6858001"/>
            <a:chOff x="6201388" y="0"/>
            <a:chExt cx="5990612" cy="6858001"/>
          </a:xfrm>
        </p:grpSpPr>
        <p:sp>
          <p:nvSpPr>
            <p:cNvPr id="40" name="Oval 39">
              <a:extLst>
                <a:ext uri="{FF2B5EF4-FFF2-40B4-BE49-F238E27FC236}">
                  <a16:creationId xmlns:a16="http://schemas.microsoft.com/office/drawing/2014/main" id="{E6338A9A-49A1-B04D-B479-43604A5CD6D5}"/>
                </a:ext>
              </a:extLst>
            </p:cNvPr>
            <p:cNvSpPr/>
            <p:nvPr/>
          </p:nvSpPr>
          <p:spPr>
            <a:xfrm>
              <a:off x="6201388"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reeform 40">
              <a:extLst>
                <a:ext uri="{FF2B5EF4-FFF2-40B4-BE49-F238E27FC236}">
                  <a16:creationId xmlns:a16="http://schemas.microsoft.com/office/drawing/2014/main" id="{3151B6D8-101B-F34D-992A-1668DB5D0067}"/>
                </a:ext>
              </a:extLst>
            </p:cNvPr>
            <p:cNvSpPr/>
            <p:nvPr/>
          </p:nvSpPr>
          <p:spPr>
            <a:xfrm>
              <a:off x="6201389" y="1"/>
              <a:ext cx="1130725" cy="565575"/>
            </a:xfrm>
            <a:custGeom>
              <a:avLst/>
              <a:gdLst>
                <a:gd name="connsiteX0" fmla="*/ 21 w 1130725"/>
                <a:gd name="connsiteY0" fmla="*/ 0 h 565575"/>
                <a:gd name="connsiteX1" fmla="*/ 1130704 w 1130725"/>
                <a:gd name="connsiteY1" fmla="*/ 0 h 565575"/>
                <a:gd name="connsiteX2" fmla="*/ 1130725 w 1130725"/>
                <a:gd name="connsiteY2" fmla="*/ 213 h 565575"/>
                <a:gd name="connsiteX3" fmla="*/ 565362 w 1130725"/>
                <a:gd name="connsiteY3" fmla="*/ 565575 h 565575"/>
                <a:gd name="connsiteX4" fmla="*/ 0 w 1130725"/>
                <a:gd name="connsiteY4" fmla="*/ 213 h 565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5" h="565575">
                  <a:moveTo>
                    <a:pt x="21" y="0"/>
                  </a:moveTo>
                  <a:lnTo>
                    <a:pt x="1130704" y="0"/>
                  </a:lnTo>
                  <a:lnTo>
                    <a:pt x="1130725" y="213"/>
                  </a:lnTo>
                  <a:cubicBezTo>
                    <a:pt x="1130725" y="312454"/>
                    <a:pt x="877604" y="565575"/>
                    <a:pt x="565362" y="565575"/>
                  </a:cubicBezTo>
                  <a:cubicBezTo>
                    <a:pt x="253121" y="565575"/>
                    <a:pt x="0" y="312454"/>
                    <a:pt x="0" y="21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2" name="Freeform 41">
              <a:extLst>
                <a:ext uri="{FF2B5EF4-FFF2-40B4-BE49-F238E27FC236}">
                  <a16:creationId xmlns:a16="http://schemas.microsoft.com/office/drawing/2014/main" id="{21D4DE71-EB1A-E74C-9364-5FEC5377F4EF}"/>
                </a:ext>
              </a:extLst>
            </p:cNvPr>
            <p:cNvSpPr/>
            <p:nvPr/>
          </p:nvSpPr>
          <p:spPr>
            <a:xfrm>
              <a:off x="7564255" y="6292426"/>
              <a:ext cx="1130723" cy="565575"/>
            </a:xfrm>
            <a:custGeom>
              <a:avLst/>
              <a:gdLst>
                <a:gd name="connsiteX0" fmla="*/ 565362 w 1130723"/>
                <a:gd name="connsiteY0" fmla="*/ 0 h 565575"/>
                <a:gd name="connsiteX1" fmla="*/ 1130723 w 1130723"/>
                <a:gd name="connsiteY1" fmla="*/ 565362 h 565575"/>
                <a:gd name="connsiteX2" fmla="*/ 1130702 w 1130723"/>
                <a:gd name="connsiteY2" fmla="*/ 565575 h 565575"/>
                <a:gd name="connsiteX3" fmla="*/ 21 w 1130723"/>
                <a:gd name="connsiteY3" fmla="*/ 565575 h 565575"/>
                <a:gd name="connsiteX4" fmla="*/ 0 w 1130723"/>
                <a:gd name="connsiteY4" fmla="*/ 565362 h 565575"/>
                <a:gd name="connsiteX5" fmla="*/ 565362 w 1130723"/>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3" h="565575">
                  <a:moveTo>
                    <a:pt x="565362" y="0"/>
                  </a:moveTo>
                  <a:cubicBezTo>
                    <a:pt x="877602" y="0"/>
                    <a:pt x="1130723" y="253121"/>
                    <a:pt x="1130723" y="565362"/>
                  </a:cubicBezTo>
                  <a:lnTo>
                    <a:pt x="1130702" y="565575"/>
                  </a:lnTo>
                  <a:lnTo>
                    <a:pt x="21" y="565575"/>
                  </a:lnTo>
                  <a:lnTo>
                    <a:pt x="0" y="565362"/>
                  </a:lnTo>
                  <a:cubicBezTo>
                    <a:pt x="0" y="253121"/>
                    <a:pt x="253120"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3" name="Oval 42">
              <a:extLst>
                <a:ext uri="{FF2B5EF4-FFF2-40B4-BE49-F238E27FC236}">
                  <a16:creationId xmlns:a16="http://schemas.microsoft.com/office/drawing/2014/main" id="{BD99A5CD-9D3A-DA46-AD96-34B9DB522051}"/>
                </a:ext>
              </a:extLst>
            </p:cNvPr>
            <p:cNvSpPr/>
            <p:nvPr/>
          </p:nvSpPr>
          <p:spPr>
            <a:xfrm>
              <a:off x="7564253"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E6537DF9-74F2-924C-9B63-22B100C80C92}"/>
                </a:ext>
              </a:extLst>
            </p:cNvPr>
            <p:cNvSpPr/>
            <p:nvPr/>
          </p:nvSpPr>
          <p:spPr>
            <a:xfrm>
              <a:off x="7564253" y="2177881"/>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D7655457-8E4D-F34C-A595-66A45E9C3A1F}"/>
                </a:ext>
              </a:extLst>
            </p:cNvPr>
            <p:cNvSpPr/>
            <p:nvPr/>
          </p:nvSpPr>
          <p:spPr>
            <a:xfrm>
              <a:off x="7564253" y="806366"/>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Freeform 45">
              <a:extLst>
                <a:ext uri="{FF2B5EF4-FFF2-40B4-BE49-F238E27FC236}">
                  <a16:creationId xmlns:a16="http://schemas.microsoft.com/office/drawing/2014/main" id="{FB0E8D2C-8947-E44C-BC5F-F81B083DAA3E}"/>
                </a:ext>
              </a:extLst>
            </p:cNvPr>
            <p:cNvSpPr/>
            <p:nvPr/>
          </p:nvSpPr>
          <p:spPr>
            <a:xfrm>
              <a:off x="7564254" y="1"/>
              <a:ext cx="1130725" cy="565575"/>
            </a:xfrm>
            <a:custGeom>
              <a:avLst/>
              <a:gdLst>
                <a:gd name="connsiteX0" fmla="*/ 21 w 1130725"/>
                <a:gd name="connsiteY0" fmla="*/ 0 h 565575"/>
                <a:gd name="connsiteX1" fmla="*/ 1130704 w 1130725"/>
                <a:gd name="connsiteY1" fmla="*/ 0 h 565575"/>
                <a:gd name="connsiteX2" fmla="*/ 1130725 w 1130725"/>
                <a:gd name="connsiteY2" fmla="*/ 213 h 565575"/>
                <a:gd name="connsiteX3" fmla="*/ 565363 w 1130725"/>
                <a:gd name="connsiteY3" fmla="*/ 565575 h 565575"/>
                <a:gd name="connsiteX4" fmla="*/ 0 w 1130725"/>
                <a:gd name="connsiteY4" fmla="*/ 213 h 565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5" h="565575">
                  <a:moveTo>
                    <a:pt x="21" y="0"/>
                  </a:moveTo>
                  <a:lnTo>
                    <a:pt x="1130704" y="0"/>
                  </a:lnTo>
                  <a:lnTo>
                    <a:pt x="1130725" y="213"/>
                  </a:lnTo>
                  <a:cubicBezTo>
                    <a:pt x="1130725" y="312454"/>
                    <a:pt x="877603" y="565575"/>
                    <a:pt x="565363" y="565575"/>
                  </a:cubicBezTo>
                  <a:cubicBezTo>
                    <a:pt x="253121" y="565575"/>
                    <a:pt x="0" y="312454"/>
                    <a:pt x="0" y="21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7" name="Freeform 46">
              <a:extLst>
                <a:ext uri="{FF2B5EF4-FFF2-40B4-BE49-F238E27FC236}">
                  <a16:creationId xmlns:a16="http://schemas.microsoft.com/office/drawing/2014/main" id="{ED57F45D-85B8-AC49-A2BA-E941F1BE7F15}"/>
                </a:ext>
              </a:extLst>
            </p:cNvPr>
            <p:cNvSpPr/>
            <p:nvPr/>
          </p:nvSpPr>
          <p:spPr>
            <a:xfrm>
              <a:off x="8927118" y="6292426"/>
              <a:ext cx="1130724" cy="565575"/>
            </a:xfrm>
            <a:custGeom>
              <a:avLst/>
              <a:gdLst>
                <a:gd name="connsiteX0" fmla="*/ 565362 w 1130724"/>
                <a:gd name="connsiteY0" fmla="*/ 0 h 565575"/>
                <a:gd name="connsiteX1" fmla="*/ 1130724 w 1130724"/>
                <a:gd name="connsiteY1" fmla="*/ 565362 h 565575"/>
                <a:gd name="connsiteX2" fmla="*/ 1130703 w 1130724"/>
                <a:gd name="connsiteY2" fmla="*/ 565575 h 565575"/>
                <a:gd name="connsiteX3" fmla="*/ 22 w 1130724"/>
                <a:gd name="connsiteY3" fmla="*/ 565575 h 565575"/>
                <a:gd name="connsiteX4" fmla="*/ 0 w 1130724"/>
                <a:gd name="connsiteY4" fmla="*/ 565362 h 565575"/>
                <a:gd name="connsiteX5" fmla="*/ 565362 w 1130724"/>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75">
                  <a:moveTo>
                    <a:pt x="565362" y="0"/>
                  </a:moveTo>
                  <a:cubicBezTo>
                    <a:pt x="877603" y="0"/>
                    <a:pt x="1130724" y="253121"/>
                    <a:pt x="1130724" y="565362"/>
                  </a:cubicBezTo>
                  <a:lnTo>
                    <a:pt x="1130703" y="565575"/>
                  </a:lnTo>
                  <a:lnTo>
                    <a:pt x="22" y="565575"/>
                  </a:lnTo>
                  <a:lnTo>
                    <a:pt x="0" y="565362"/>
                  </a:lnTo>
                  <a:cubicBezTo>
                    <a:pt x="0" y="253121"/>
                    <a:pt x="253121" y="0"/>
                    <a:pt x="565362"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8" name="Oval 47">
              <a:extLst>
                <a:ext uri="{FF2B5EF4-FFF2-40B4-BE49-F238E27FC236}">
                  <a16:creationId xmlns:a16="http://schemas.microsoft.com/office/drawing/2014/main" id="{DA576359-CAE3-634C-8DF8-A834BCD7D668}"/>
                </a:ext>
              </a:extLst>
            </p:cNvPr>
            <p:cNvSpPr/>
            <p:nvPr/>
          </p:nvSpPr>
          <p:spPr>
            <a:xfrm>
              <a:off x="8927118" y="4920911"/>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16343F35-6601-BD4A-B9A5-25361D0453D2}"/>
                </a:ext>
              </a:extLst>
            </p:cNvPr>
            <p:cNvSpPr/>
            <p:nvPr/>
          </p:nvSpPr>
          <p:spPr>
            <a:xfrm>
              <a:off x="8927118" y="3549396"/>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5ED1C169-DCD9-9C4B-91B1-519621155A64}"/>
                </a:ext>
              </a:extLst>
            </p:cNvPr>
            <p:cNvSpPr/>
            <p:nvPr/>
          </p:nvSpPr>
          <p:spPr>
            <a:xfrm>
              <a:off x="8927118" y="2177881"/>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32328AC7-E0BC-0E46-A25B-11D523EC8100}"/>
                </a:ext>
              </a:extLst>
            </p:cNvPr>
            <p:cNvSpPr/>
            <p:nvPr/>
          </p:nvSpPr>
          <p:spPr>
            <a:xfrm>
              <a:off x="8927118" y="80636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Freeform 51">
              <a:extLst>
                <a:ext uri="{FF2B5EF4-FFF2-40B4-BE49-F238E27FC236}">
                  <a16:creationId xmlns:a16="http://schemas.microsoft.com/office/drawing/2014/main" id="{32BBE02A-588F-6C4D-B310-694098C6A340}"/>
                </a:ext>
              </a:extLst>
            </p:cNvPr>
            <p:cNvSpPr/>
            <p:nvPr/>
          </p:nvSpPr>
          <p:spPr>
            <a:xfrm>
              <a:off x="8927117" y="0"/>
              <a:ext cx="1130726" cy="565576"/>
            </a:xfrm>
            <a:custGeom>
              <a:avLst/>
              <a:gdLst>
                <a:gd name="connsiteX0" fmla="*/ 22 w 1130726"/>
                <a:gd name="connsiteY0" fmla="*/ 0 h 565576"/>
                <a:gd name="connsiteX1" fmla="*/ 1130704 w 1130726"/>
                <a:gd name="connsiteY1" fmla="*/ 0 h 565576"/>
                <a:gd name="connsiteX2" fmla="*/ 1130726 w 1130726"/>
                <a:gd name="connsiteY2" fmla="*/ 214 h 565576"/>
                <a:gd name="connsiteX3" fmla="*/ 565363 w 1130726"/>
                <a:gd name="connsiteY3" fmla="*/ 565576 h 565576"/>
                <a:gd name="connsiteX4" fmla="*/ 0 w 1130726"/>
                <a:gd name="connsiteY4" fmla="*/ 214 h 565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6" h="565576">
                  <a:moveTo>
                    <a:pt x="22" y="0"/>
                  </a:moveTo>
                  <a:lnTo>
                    <a:pt x="1130704" y="0"/>
                  </a:lnTo>
                  <a:lnTo>
                    <a:pt x="1130726" y="214"/>
                  </a:lnTo>
                  <a:cubicBezTo>
                    <a:pt x="1130726" y="312455"/>
                    <a:pt x="877604" y="565576"/>
                    <a:pt x="565363" y="565576"/>
                  </a:cubicBezTo>
                  <a:cubicBezTo>
                    <a:pt x="253122" y="565576"/>
                    <a:pt x="0" y="312455"/>
                    <a:pt x="0" y="21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3" name="Freeform 52">
              <a:extLst>
                <a:ext uri="{FF2B5EF4-FFF2-40B4-BE49-F238E27FC236}">
                  <a16:creationId xmlns:a16="http://schemas.microsoft.com/office/drawing/2014/main" id="{6751D5A0-C90A-0A44-8654-CFE1B719B353}"/>
                </a:ext>
              </a:extLst>
            </p:cNvPr>
            <p:cNvSpPr/>
            <p:nvPr/>
          </p:nvSpPr>
          <p:spPr>
            <a:xfrm>
              <a:off x="10289984" y="6292426"/>
              <a:ext cx="1130724" cy="565575"/>
            </a:xfrm>
            <a:custGeom>
              <a:avLst/>
              <a:gdLst>
                <a:gd name="connsiteX0" fmla="*/ 565362 w 1130724"/>
                <a:gd name="connsiteY0" fmla="*/ 0 h 565575"/>
                <a:gd name="connsiteX1" fmla="*/ 1130724 w 1130724"/>
                <a:gd name="connsiteY1" fmla="*/ 565362 h 565575"/>
                <a:gd name="connsiteX2" fmla="*/ 1130703 w 1130724"/>
                <a:gd name="connsiteY2" fmla="*/ 565575 h 565575"/>
                <a:gd name="connsiteX3" fmla="*/ 21 w 1130724"/>
                <a:gd name="connsiteY3" fmla="*/ 565575 h 565575"/>
                <a:gd name="connsiteX4" fmla="*/ 0 w 1130724"/>
                <a:gd name="connsiteY4" fmla="*/ 565362 h 565575"/>
                <a:gd name="connsiteX5" fmla="*/ 565362 w 1130724"/>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75">
                  <a:moveTo>
                    <a:pt x="565362" y="0"/>
                  </a:moveTo>
                  <a:cubicBezTo>
                    <a:pt x="877603" y="0"/>
                    <a:pt x="1130724" y="253121"/>
                    <a:pt x="1130724" y="565362"/>
                  </a:cubicBezTo>
                  <a:lnTo>
                    <a:pt x="1130703" y="565575"/>
                  </a:lnTo>
                  <a:lnTo>
                    <a:pt x="21" y="565575"/>
                  </a:lnTo>
                  <a:lnTo>
                    <a:pt x="0" y="565362"/>
                  </a:lnTo>
                  <a:cubicBezTo>
                    <a:pt x="0" y="253121"/>
                    <a:pt x="253121"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4" name="Oval 53">
              <a:extLst>
                <a:ext uri="{FF2B5EF4-FFF2-40B4-BE49-F238E27FC236}">
                  <a16:creationId xmlns:a16="http://schemas.microsoft.com/office/drawing/2014/main" id="{0F0FA086-0D80-B74A-9B37-5EACDE30D61F}"/>
                </a:ext>
              </a:extLst>
            </p:cNvPr>
            <p:cNvSpPr/>
            <p:nvPr/>
          </p:nvSpPr>
          <p:spPr>
            <a:xfrm>
              <a:off x="10289984" y="4920911"/>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7022E302-2A55-8844-A50B-DC16D075E16B}"/>
                </a:ext>
              </a:extLst>
            </p:cNvPr>
            <p:cNvSpPr/>
            <p:nvPr/>
          </p:nvSpPr>
          <p:spPr>
            <a:xfrm>
              <a:off x="10289984"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F4B325F5-A048-2843-A40B-3B2B31ECED76}"/>
                </a:ext>
              </a:extLst>
            </p:cNvPr>
            <p:cNvSpPr/>
            <p:nvPr/>
          </p:nvSpPr>
          <p:spPr>
            <a:xfrm>
              <a:off x="10289984" y="80636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Freeform 56">
              <a:extLst>
                <a:ext uri="{FF2B5EF4-FFF2-40B4-BE49-F238E27FC236}">
                  <a16:creationId xmlns:a16="http://schemas.microsoft.com/office/drawing/2014/main" id="{7707B616-7E85-5442-B46B-AF9426A7A0E9}"/>
                </a:ext>
              </a:extLst>
            </p:cNvPr>
            <p:cNvSpPr/>
            <p:nvPr/>
          </p:nvSpPr>
          <p:spPr>
            <a:xfrm>
              <a:off x="10289983" y="0"/>
              <a:ext cx="1130726" cy="565576"/>
            </a:xfrm>
            <a:custGeom>
              <a:avLst/>
              <a:gdLst>
                <a:gd name="connsiteX0" fmla="*/ 21 w 1130726"/>
                <a:gd name="connsiteY0" fmla="*/ 0 h 565576"/>
                <a:gd name="connsiteX1" fmla="*/ 1130704 w 1130726"/>
                <a:gd name="connsiteY1" fmla="*/ 0 h 565576"/>
                <a:gd name="connsiteX2" fmla="*/ 1130726 w 1130726"/>
                <a:gd name="connsiteY2" fmla="*/ 214 h 565576"/>
                <a:gd name="connsiteX3" fmla="*/ 565363 w 1130726"/>
                <a:gd name="connsiteY3" fmla="*/ 565576 h 565576"/>
                <a:gd name="connsiteX4" fmla="*/ 0 w 1130726"/>
                <a:gd name="connsiteY4" fmla="*/ 214 h 565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6" h="565576">
                  <a:moveTo>
                    <a:pt x="21" y="0"/>
                  </a:moveTo>
                  <a:lnTo>
                    <a:pt x="1130704" y="0"/>
                  </a:lnTo>
                  <a:lnTo>
                    <a:pt x="1130726" y="214"/>
                  </a:lnTo>
                  <a:cubicBezTo>
                    <a:pt x="1130726" y="312455"/>
                    <a:pt x="877604" y="565576"/>
                    <a:pt x="565363" y="565576"/>
                  </a:cubicBezTo>
                  <a:cubicBezTo>
                    <a:pt x="253122" y="565576"/>
                    <a:pt x="0" y="312455"/>
                    <a:pt x="0" y="214"/>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8" name="Freeform 57">
              <a:extLst>
                <a:ext uri="{FF2B5EF4-FFF2-40B4-BE49-F238E27FC236}">
                  <a16:creationId xmlns:a16="http://schemas.microsoft.com/office/drawing/2014/main" id="{08914A00-D181-5847-A150-77CE67F94369}"/>
                </a:ext>
              </a:extLst>
            </p:cNvPr>
            <p:cNvSpPr/>
            <p:nvPr/>
          </p:nvSpPr>
          <p:spPr>
            <a:xfrm>
              <a:off x="11652854" y="6295069"/>
              <a:ext cx="539146" cy="562931"/>
            </a:xfrm>
            <a:custGeom>
              <a:avLst/>
              <a:gdLst>
                <a:gd name="connsiteX0" fmla="*/ 539146 w 539146"/>
                <a:gd name="connsiteY0" fmla="*/ 0 h 562931"/>
                <a:gd name="connsiteX1" fmla="*/ 539146 w 539146"/>
                <a:gd name="connsiteY1" fmla="*/ 562931 h 562931"/>
                <a:gd name="connsiteX2" fmla="*/ 21 w 539146"/>
                <a:gd name="connsiteY2" fmla="*/ 562931 h 562931"/>
                <a:gd name="connsiteX3" fmla="*/ 0 w 539146"/>
                <a:gd name="connsiteY3" fmla="*/ 562719 h 562931"/>
                <a:gd name="connsiteX4" fmla="*/ 451422 w 539146"/>
                <a:gd name="connsiteY4" fmla="*/ 8843 h 5629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6" h="562931">
                  <a:moveTo>
                    <a:pt x="539146" y="0"/>
                  </a:moveTo>
                  <a:lnTo>
                    <a:pt x="539146" y="562931"/>
                  </a:lnTo>
                  <a:lnTo>
                    <a:pt x="21" y="562931"/>
                  </a:lnTo>
                  <a:lnTo>
                    <a:pt x="0" y="562719"/>
                  </a:lnTo>
                  <a:cubicBezTo>
                    <a:pt x="0" y="289508"/>
                    <a:pt x="193796" y="61561"/>
                    <a:pt x="451422"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9" name="Freeform 58">
              <a:extLst>
                <a:ext uri="{FF2B5EF4-FFF2-40B4-BE49-F238E27FC236}">
                  <a16:creationId xmlns:a16="http://schemas.microsoft.com/office/drawing/2014/main" id="{DAF2D976-5F49-2848-B465-C85708A6D706}"/>
                </a:ext>
              </a:extLst>
            </p:cNvPr>
            <p:cNvSpPr/>
            <p:nvPr/>
          </p:nvSpPr>
          <p:spPr>
            <a:xfrm>
              <a:off x="11652853" y="4923555"/>
              <a:ext cx="539147" cy="1125439"/>
            </a:xfrm>
            <a:custGeom>
              <a:avLst/>
              <a:gdLst>
                <a:gd name="connsiteX0" fmla="*/ 539147 w 539147"/>
                <a:gd name="connsiteY0" fmla="*/ 0 h 1125439"/>
                <a:gd name="connsiteX1" fmla="*/ 539147 w 539147"/>
                <a:gd name="connsiteY1" fmla="*/ 1125439 h 1125439"/>
                <a:gd name="connsiteX2" fmla="*/ 451423 w 539147"/>
                <a:gd name="connsiteY2" fmla="*/ 1116595 h 1125439"/>
                <a:gd name="connsiteX3" fmla="*/ 0 w 539147"/>
                <a:gd name="connsiteY3" fmla="*/ 562719 h 1125439"/>
                <a:gd name="connsiteX4" fmla="*/ 451423 w 539147"/>
                <a:gd name="connsiteY4" fmla="*/ 8843 h 1125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9">
                  <a:moveTo>
                    <a:pt x="539147" y="0"/>
                  </a:moveTo>
                  <a:lnTo>
                    <a:pt x="539147" y="1125439"/>
                  </a:lnTo>
                  <a:lnTo>
                    <a:pt x="451423" y="1116595"/>
                  </a:lnTo>
                  <a:cubicBezTo>
                    <a:pt x="193797" y="1063877"/>
                    <a:pt x="0" y="835930"/>
                    <a:pt x="0" y="562719"/>
                  </a:cubicBezTo>
                  <a:cubicBezTo>
                    <a:pt x="0" y="289508"/>
                    <a:pt x="193797" y="61561"/>
                    <a:pt x="451423" y="8843"/>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0" name="Freeform 59">
              <a:extLst>
                <a:ext uri="{FF2B5EF4-FFF2-40B4-BE49-F238E27FC236}">
                  <a16:creationId xmlns:a16="http://schemas.microsoft.com/office/drawing/2014/main" id="{5E333474-B850-354C-A2E2-01735C948D47}"/>
                </a:ext>
              </a:extLst>
            </p:cNvPr>
            <p:cNvSpPr/>
            <p:nvPr/>
          </p:nvSpPr>
          <p:spPr>
            <a:xfrm>
              <a:off x="11652853" y="3552039"/>
              <a:ext cx="539147" cy="1125438"/>
            </a:xfrm>
            <a:custGeom>
              <a:avLst/>
              <a:gdLst>
                <a:gd name="connsiteX0" fmla="*/ 539147 w 539147"/>
                <a:gd name="connsiteY0" fmla="*/ 0 h 1125438"/>
                <a:gd name="connsiteX1" fmla="*/ 539147 w 539147"/>
                <a:gd name="connsiteY1" fmla="*/ 1125438 h 1125438"/>
                <a:gd name="connsiteX2" fmla="*/ 451423 w 539147"/>
                <a:gd name="connsiteY2" fmla="*/ 1116595 h 1125438"/>
                <a:gd name="connsiteX3" fmla="*/ 0 w 539147"/>
                <a:gd name="connsiteY3" fmla="*/ 562719 h 1125438"/>
                <a:gd name="connsiteX4" fmla="*/ 451423 w 539147"/>
                <a:gd name="connsiteY4" fmla="*/ 8843 h 1125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8">
                  <a:moveTo>
                    <a:pt x="539147" y="0"/>
                  </a:moveTo>
                  <a:lnTo>
                    <a:pt x="539147" y="1125438"/>
                  </a:lnTo>
                  <a:lnTo>
                    <a:pt x="451423" y="1116595"/>
                  </a:lnTo>
                  <a:cubicBezTo>
                    <a:pt x="193797" y="1063877"/>
                    <a:pt x="0" y="835930"/>
                    <a:pt x="0" y="562719"/>
                  </a:cubicBezTo>
                  <a:cubicBezTo>
                    <a:pt x="0" y="289508"/>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1" name="Freeform 60">
              <a:extLst>
                <a:ext uri="{FF2B5EF4-FFF2-40B4-BE49-F238E27FC236}">
                  <a16:creationId xmlns:a16="http://schemas.microsoft.com/office/drawing/2014/main" id="{BC25646C-71B3-4A44-A4FE-C3CABE5580BB}"/>
                </a:ext>
              </a:extLst>
            </p:cNvPr>
            <p:cNvSpPr/>
            <p:nvPr/>
          </p:nvSpPr>
          <p:spPr>
            <a:xfrm>
              <a:off x="11652853" y="2180524"/>
              <a:ext cx="539147" cy="1125438"/>
            </a:xfrm>
            <a:custGeom>
              <a:avLst/>
              <a:gdLst>
                <a:gd name="connsiteX0" fmla="*/ 539147 w 539147"/>
                <a:gd name="connsiteY0" fmla="*/ 0 h 1125438"/>
                <a:gd name="connsiteX1" fmla="*/ 539147 w 539147"/>
                <a:gd name="connsiteY1" fmla="*/ 1125438 h 1125438"/>
                <a:gd name="connsiteX2" fmla="*/ 451423 w 539147"/>
                <a:gd name="connsiteY2" fmla="*/ 1116595 h 1125438"/>
                <a:gd name="connsiteX3" fmla="*/ 0 w 539147"/>
                <a:gd name="connsiteY3" fmla="*/ 562719 h 1125438"/>
                <a:gd name="connsiteX4" fmla="*/ 451423 w 539147"/>
                <a:gd name="connsiteY4" fmla="*/ 8843 h 1125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8">
                  <a:moveTo>
                    <a:pt x="539147" y="0"/>
                  </a:moveTo>
                  <a:lnTo>
                    <a:pt x="539147" y="1125438"/>
                  </a:lnTo>
                  <a:lnTo>
                    <a:pt x="451423" y="1116595"/>
                  </a:lnTo>
                  <a:cubicBezTo>
                    <a:pt x="193797" y="1063877"/>
                    <a:pt x="0" y="835930"/>
                    <a:pt x="0" y="562719"/>
                  </a:cubicBezTo>
                  <a:cubicBezTo>
                    <a:pt x="0" y="289509"/>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2" name="Freeform 61">
              <a:extLst>
                <a:ext uri="{FF2B5EF4-FFF2-40B4-BE49-F238E27FC236}">
                  <a16:creationId xmlns:a16="http://schemas.microsoft.com/office/drawing/2014/main" id="{B598CFE9-67EE-E342-9EF7-F40A1E0BE59E}"/>
                </a:ext>
              </a:extLst>
            </p:cNvPr>
            <p:cNvSpPr/>
            <p:nvPr/>
          </p:nvSpPr>
          <p:spPr>
            <a:xfrm>
              <a:off x="11652853" y="809010"/>
              <a:ext cx="539147" cy="1125439"/>
            </a:xfrm>
            <a:custGeom>
              <a:avLst/>
              <a:gdLst>
                <a:gd name="connsiteX0" fmla="*/ 539147 w 539147"/>
                <a:gd name="connsiteY0" fmla="*/ 0 h 1125439"/>
                <a:gd name="connsiteX1" fmla="*/ 539147 w 539147"/>
                <a:gd name="connsiteY1" fmla="*/ 1125439 h 1125439"/>
                <a:gd name="connsiteX2" fmla="*/ 451423 w 539147"/>
                <a:gd name="connsiteY2" fmla="*/ 1116595 h 1125439"/>
                <a:gd name="connsiteX3" fmla="*/ 0 w 539147"/>
                <a:gd name="connsiteY3" fmla="*/ 562719 h 1125439"/>
                <a:gd name="connsiteX4" fmla="*/ 451423 w 539147"/>
                <a:gd name="connsiteY4" fmla="*/ 8843 h 1125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9">
                  <a:moveTo>
                    <a:pt x="539147" y="0"/>
                  </a:moveTo>
                  <a:lnTo>
                    <a:pt x="539147" y="1125439"/>
                  </a:lnTo>
                  <a:lnTo>
                    <a:pt x="451423" y="1116595"/>
                  </a:lnTo>
                  <a:cubicBezTo>
                    <a:pt x="193797" y="1063877"/>
                    <a:pt x="0" y="835930"/>
                    <a:pt x="0" y="562719"/>
                  </a:cubicBezTo>
                  <a:cubicBezTo>
                    <a:pt x="0" y="289508"/>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3" name="Freeform 62">
              <a:extLst>
                <a:ext uri="{FF2B5EF4-FFF2-40B4-BE49-F238E27FC236}">
                  <a16:creationId xmlns:a16="http://schemas.microsoft.com/office/drawing/2014/main" id="{1E29AD13-94FE-1349-A28E-10F6E780F510}"/>
                </a:ext>
              </a:extLst>
            </p:cNvPr>
            <p:cNvSpPr/>
            <p:nvPr/>
          </p:nvSpPr>
          <p:spPr>
            <a:xfrm>
              <a:off x="11652853" y="1"/>
              <a:ext cx="539147" cy="562933"/>
            </a:xfrm>
            <a:custGeom>
              <a:avLst/>
              <a:gdLst>
                <a:gd name="connsiteX0" fmla="*/ 22 w 539147"/>
                <a:gd name="connsiteY0" fmla="*/ 0 h 562933"/>
                <a:gd name="connsiteX1" fmla="*/ 539147 w 539147"/>
                <a:gd name="connsiteY1" fmla="*/ 0 h 562933"/>
                <a:gd name="connsiteX2" fmla="*/ 539147 w 539147"/>
                <a:gd name="connsiteY2" fmla="*/ 562933 h 562933"/>
                <a:gd name="connsiteX3" fmla="*/ 451423 w 539147"/>
                <a:gd name="connsiteY3" fmla="*/ 554090 h 562933"/>
                <a:gd name="connsiteX4" fmla="*/ 0 w 539147"/>
                <a:gd name="connsiteY4" fmla="*/ 214 h 5629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562933">
                  <a:moveTo>
                    <a:pt x="22" y="0"/>
                  </a:moveTo>
                  <a:lnTo>
                    <a:pt x="539147" y="0"/>
                  </a:lnTo>
                  <a:lnTo>
                    <a:pt x="539147" y="562933"/>
                  </a:lnTo>
                  <a:lnTo>
                    <a:pt x="451423" y="554090"/>
                  </a:lnTo>
                  <a:cubicBezTo>
                    <a:pt x="193797" y="501372"/>
                    <a:pt x="0" y="273425"/>
                    <a:pt x="0" y="214"/>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B650648E-B4D5-4145-84E7-46B5793EA68B}"/>
              </a:ext>
            </a:extLst>
          </p:cNvPr>
          <p:cNvSpPr>
            <a:spLocks noGrp="1"/>
          </p:cNvSpPr>
          <p:nvPr>
            <p:ph type="title"/>
          </p:nvPr>
        </p:nvSpPr>
        <p:spPr>
          <a:xfrm>
            <a:off x="565150" y="768351"/>
            <a:ext cx="5066001" cy="2334768"/>
          </a:xfrm>
        </p:spPr>
        <p:txBody>
          <a:bodyPr anchor="t"/>
          <a:lstStyle>
            <a:lvl1pPr>
              <a:defRPr sz="48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E3B92A6-7558-3148-B855-5BC58B4159C5}"/>
              </a:ext>
            </a:extLst>
          </p:cNvPr>
          <p:cNvSpPr>
            <a:spLocks noGrp="1"/>
          </p:cNvSpPr>
          <p:nvPr>
            <p:ph type="body" idx="1"/>
          </p:nvPr>
        </p:nvSpPr>
        <p:spPr>
          <a:xfrm>
            <a:off x="565150" y="4255453"/>
            <a:ext cx="5066001" cy="1500187"/>
          </a:xfrm>
        </p:spPr>
        <p:txBody>
          <a:bodyPr anchor="b"/>
          <a:lstStyle>
            <a:lvl1pPr marL="0" indent="0">
              <a:buNone/>
              <a:defRPr sz="2400">
                <a:solidFill>
                  <a:schemeClr val="bg1">
                    <a:lumMod val="6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43A0B541-D211-974B-97FE-C1F9473ABE9D}"/>
              </a:ext>
            </a:extLst>
          </p:cNvPr>
          <p:cNvSpPr>
            <a:spLocks noGrp="1"/>
          </p:cNvSpPr>
          <p:nvPr>
            <p:ph type="dt" sz="half" idx="10"/>
          </p:nvPr>
        </p:nvSpPr>
        <p:spPr/>
        <p:txBody>
          <a:bodyPr/>
          <a:lstStyle/>
          <a:p>
            <a:fld id="{A5B0A250-5CC0-1746-B209-08E8B0DAE6AF}" type="datetimeFigureOut">
              <a:rPr lang="en-US" smtClean="0"/>
              <a:t>11/17/21</a:t>
            </a:fld>
            <a:endParaRPr lang="en-US" dirty="0"/>
          </a:p>
        </p:txBody>
      </p:sp>
      <p:sp>
        <p:nvSpPr>
          <p:cNvPr id="5" name="Footer Placeholder 4">
            <a:extLst>
              <a:ext uri="{FF2B5EF4-FFF2-40B4-BE49-F238E27FC236}">
                <a16:creationId xmlns:a16="http://schemas.microsoft.com/office/drawing/2014/main" id="{A1727FB0-D95A-D543-8E29-6E5F22B491A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89C4404-F49D-9F48-A10B-1F60870B4450}"/>
              </a:ext>
            </a:extLst>
          </p:cNvPr>
          <p:cNvSpPr>
            <a:spLocks noGrp="1"/>
          </p:cNvSpPr>
          <p:nvPr>
            <p:ph type="sldNum" sz="quarter" idx="12"/>
          </p:nvPr>
        </p:nvSpPr>
        <p:spPr>
          <a:xfrm>
            <a:off x="4817335" y="6141085"/>
            <a:ext cx="813816" cy="365125"/>
          </a:xfrm>
        </p:spPr>
        <p:txBody>
          <a:bodyPr/>
          <a:lstStyle/>
          <a:p>
            <a:fld id="{49ABCAEC-7D34-E549-A96E-FCEDAADBE4B0}" type="slidenum">
              <a:rPr lang="en-US" smtClean="0"/>
              <a:t>‹#›</a:t>
            </a:fld>
            <a:endParaRPr lang="en-US" dirty="0"/>
          </a:p>
        </p:txBody>
      </p:sp>
      <p:cxnSp>
        <p:nvCxnSpPr>
          <p:cNvPr id="7" name="Straight Connector 6">
            <a:extLst>
              <a:ext uri="{FF2B5EF4-FFF2-40B4-BE49-F238E27FC236}">
                <a16:creationId xmlns:a16="http://schemas.microsoft.com/office/drawing/2014/main" id="{2D6A1FD1-D82F-3141-8687-8D7C0631C215}"/>
              </a:ext>
            </a:extLst>
          </p:cNvPr>
          <p:cNvCxnSpPr>
            <a:cxnSpLocks/>
          </p:cNvCxnSpPr>
          <p:nvPr/>
        </p:nvCxnSpPr>
        <p:spPr>
          <a:xfrm>
            <a:off x="565150" y="6087110"/>
            <a:ext cx="5066001"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736860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442ECFEB-12CF-4C4F-BC8A-5816C27CA565}"/>
              </a:ext>
            </a:extLst>
          </p:cNvPr>
          <p:cNvGrpSpPr/>
          <p:nvPr/>
        </p:nvGrpSpPr>
        <p:grpSpPr>
          <a:xfrm>
            <a:off x="10290315" y="0"/>
            <a:ext cx="1901686" cy="6858000"/>
            <a:chOff x="10290315" y="0"/>
            <a:chExt cx="1901686" cy="6858000"/>
          </a:xfrm>
        </p:grpSpPr>
        <p:sp>
          <p:nvSpPr>
            <p:cNvPr id="18" name="Oval 17">
              <a:extLst>
                <a:ext uri="{FF2B5EF4-FFF2-40B4-BE49-F238E27FC236}">
                  <a16:creationId xmlns:a16="http://schemas.microsoft.com/office/drawing/2014/main" id="{626C9482-2804-144B-88B2-0AF191BD757D}"/>
                </a:ext>
              </a:extLst>
            </p:cNvPr>
            <p:cNvSpPr/>
            <p:nvPr/>
          </p:nvSpPr>
          <p:spPr>
            <a:xfrm>
              <a:off x="10290315" y="806362"/>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18">
              <a:extLst>
                <a:ext uri="{FF2B5EF4-FFF2-40B4-BE49-F238E27FC236}">
                  <a16:creationId xmlns:a16="http://schemas.microsoft.com/office/drawing/2014/main" id="{71363F79-96BD-9240-86E2-DF26C9C2437D}"/>
                </a:ext>
              </a:extLst>
            </p:cNvPr>
            <p:cNvSpPr/>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19">
              <a:extLst>
                <a:ext uri="{FF2B5EF4-FFF2-40B4-BE49-F238E27FC236}">
                  <a16:creationId xmlns:a16="http://schemas.microsoft.com/office/drawing/2014/main" id="{153F0BF1-DA57-1D49-82F0-802F4D385A85}"/>
                </a:ext>
              </a:extLst>
            </p:cNvPr>
            <p:cNvSpPr/>
            <p:nvPr/>
          </p:nvSpPr>
          <p:spPr>
            <a:xfrm>
              <a:off x="11653180" y="6295093"/>
              <a:ext cx="538821" cy="562907"/>
            </a:xfrm>
            <a:custGeom>
              <a:avLst/>
              <a:gdLst>
                <a:gd name="connsiteX0" fmla="*/ 538821 w 538821"/>
                <a:gd name="connsiteY0" fmla="*/ 0 h 562907"/>
                <a:gd name="connsiteX1" fmla="*/ 538821 w 538821"/>
                <a:gd name="connsiteY1" fmla="*/ 562907 h 562907"/>
                <a:gd name="connsiteX2" fmla="*/ 22 w 538821"/>
                <a:gd name="connsiteY2" fmla="*/ 562907 h 562907"/>
                <a:gd name="connsiteX3" fmla="*/ 0 w 538821"/>
                <a:gd name="connsiteY3" fmla="*/ 562686 h 562907"/>
                <a:gd name="connsiteX4" fmla="*/ 451422 w 538821"/>
                <a:gd name="connsiteY4" fmla="*/ 8810 h 562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907">
                  <a:moveTo>
                    <a:pt x="538821" y="0"/>
                  </a:moveTo>
                  <a:lnTo>
                    <a:pt x="538821" y="562907"/>
                  </a:lnTo>
                  <a:lnTo>
                    <a:pt x="22" y="562907"/>
                  </a:lnTo>
                  <a:lnTo>
                    <a:pt x="0" y="562686"/>
                  </a:ln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20">
              <a:extLst>
                <a:ext uri="{FF2B5EF4-FFF2-40B4-BE49-F238E27FC236}">
                  <a16:creationId xmlns:a16="http://schemas.microsoft.com/office/drawing/2014/main" id="{8CD42A1B-A03A-C946-8A2A-CE437EA433FD}"/>
                </a:ext>
              </a:extLst>
            </p:cNvPr>
            <p:cNvSpPr/>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21">
              <a:extLst>
                <a:ext uri="{FF2B5EF4-FFF2-40B4-BE49-F238E27FC236}">
                  <a16:creationId xmlns:a16="http://schemas.microsoft.com/office/drawing/2014/main" id="{5591FE00-3AAF-9B4B-8107-E94D50828227}"/>
                </a:ext>
              </a:extLst>
            </p:cNvPr>
            <p:cNvSpPr/>
            <p:nvPr/>
          </p:nvSpPr>
          <p:spPr>
            <a:xfrm>
              <a:off x="11653180" y="2180552"/>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Freeform 22">
              <a:extLst>
                <a:ext uri="{FF2B5EF4-FFF2-40B4-BE49-F238E27FC236}">
                  <a16:creationId xmlns:a16="http://schemas.microsoft.com/office/drawing/2014/main" id="{149E92E9-89A7-4842-B271-411C7DF75D2D}"/>
                </a:ext>
              </a:extLst>
            </p:cNvPr>
            <p:cNvSpPr/>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Freeform 23">
              <a:extLst>
                <a:ext uri="{FF2B5EF4-FFF2-40B4-BE49-F238E27FC236}">
                  <a16:creationId xmlns:a16="http://schemas.microsoft.com/office/drawing/2014/main" id="{4DC29C99-0841-9F46-AB1A-E9751DFE4487}"/>
                </a:ext>
              </a:extLst>
            </p:cNvPr>
            <p:cNvSpPr/>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EE0AB684-BDA8-014B-8DCC-125F8B8DCEE0}"/>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2540E05-0F5F-6243-AD57-66BFC33ADBAC}"/>
              </a:ext>
            </a:extLst>
          </p:cNvPr>
          <p:cNvSpPr>
            <a:spLocks noGrp="1"/>
          </p:cNvSpPr>
          <p:nvPr>
            <p:ph sz="half" idx="1"/>
          </p:nvPr>
        </p:nvSpPr>
        <p:spPr>
          <a:xfrm>
            <a:off x="562851" y="2365755"/>
            <a:ext cx="5239512" cy="33954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F170B3A4-11FE-D94C-9B93-255E36231064}"/>
              </a:ext>
            </a:extLst>
          </p:cNvPr>
          <p:cNvSpPr>
            <a:spLocks noGrp="1"/>
          </p:cNvSpPr>
          <p:nvPr>
            <p:ph sz="half" idx="2"/>
          </p:nvPr>
        </p:nvSpPr>
        <p:spPr>
          <a:xfrm>
            <a:off x="6389638" y="2365755"/>
            <a:ext cx="5239512" cy="33954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D67BEEAF-F881-6E48-84AF-E5CEEF1C7167}"/>
              </a:ext>
            </a:extLst>
          </p:cNvPr>
          <p:cNvSpPr>
            <a:spLocks noGrp="1"/>
          </p:cNvSpPr>
          <p:nvPr>
            <p:ph type="dt" sz="half" idx="10"/>
          </p:nvPr>
        </p:nvSpPr>
        <p:spPr/>
        <p:txBody>
          <a:bodyPr/>
          <a:lstStyle/>
          <a:p>
            <a:fld id="{A5B0A250-5CC0-1746-B209-08E8B0DAE6AF}" type="datetimeFigureOut">
              <a:rPr lang="en-US" smtClean="0"/>
              <a:t>11/17/21</a:t>
            </a:fld>
            <a:endParaRPr lang="en-US" dirty="0"/>
          </a:p>
        </p:txBody>
      </p:sp>
      <p:sp>
        <p:nvSpPr>
          <p:cNvPr id="6" name="Footer Placeholder 5">
            <a:extLst>
              <a:ext uri="{FF2B5EF4-FFF2-40B4-BE49-F238E27FC236}">
                <a16:creationId xmlns:a16="http://schemas.microsoft.com/office/drawing/2014/main" id="{9C472753-1CC3-9244-9AF0-6927018A64FE}"/>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B4DD55D0-FCC7-AC42-9810-9B49E3348958}"/>
              </a:ext>
            </a:extLst>
          </p:cNvPr>
          <p:cNvSpPr>
            <a:spLocks noGrp="1"/>
          </p:cNvSpPr>
          <p:nvPr>
            <p:ph type="sldNum" sz="quarter" idx="12"/>
          </p:nvPr>
        </p:nvSpPr>
        <p:spPr/>
        <p:txBody>
          <a:bodyPr/>
          <a:lstStyle/>
          <a:p>
            <a:fld id="{49ABCAEC-7D34-E549-A96E-FCEDAADBE4B0}" type="slidenum">
              <a:rPr lang="en-US" smtClean="0"/>
              <a:t>‹#›</a:t>
            </a:fld>
            <a:endParaRPr lang="en-US" dirty="0"/>
          </a:p>
        </p:txBody>
      </p:sp>
      <p:cxnSp>
        <p:nvCxnSpPr>
          <p:cNvPr id="8" name="Straight Connector 7">
            <a:extLst>
              <a:ext uri="{FF2B5EF4-FFF2-40B4-BE49-F238E27FC236}">
                <a16:creationId xmlns:a16="http://schemas.microsoft.com/office/drawing/2014/main" id="{5FC736C3-88FB-244C-83B8-B2856998D221}"/>
              </a:ext>
            </a:extLst>
          </p:cNvPr>
          <p:cNvCxnSpPr>
            <a:cxnSpLocks/>
          </p:cNvCxnSpPr>
          <p:nvPr/>
        </p:nvCxnSpPr>
        <p:spPr>
          <a:xfrm>
            <a:off x="565150" y="6087110"/>
            <a:ext cx="1105834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593201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B7D16A9C-7411-5242-A59C-816B8907E3BE}"/>
              </a:ext>
            </a:extLst>
          </p:cNvPr>
          <p:cNvGrpSpPr/>
          <p:nvPr/>
        </p:nvGrpSpPr>
        <p:grpSpPr>
          <a:xfrm>
            <a:off x="10290315" y="0"/>
            <a:ext cx="1901686" cy="6858000"/>
            <a:chOff x="10290315" y="0"/>
            <a:chExt cx="1901686" cy="6858000"/>
          </a:xfrm>
        </p:grpSpPr>
        <p:sp>
          <p:nvSpPr>
            <p:cNvPr id="20" name="Oval 19">
              <a:extLst>
                <a:ext uri="{FF2B5EF4-FFF2-40B4-BE49-F238E27FC236}">
                  <a16:creationId xmlns:a16="http://schemas.microsoft.com/office/drawing/2014/main" id="{A997260B-7D44-7049-B605-7FD6E6CE5612}"/>
                </a:ext>
              </a:extLst>
            </p:cNvPr>
            <p:cNvSpPr/>
            <p:nvPr/>
          </p:nvSpPr>
          <p:spPr>
            <a:xfrm>
              <a:off x="10290315" y="806362"/>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20">
              <a:extLst>
                <a:ext uri="{FF2B5EF4-FFF2-40B4-BE49-F238E27FC236}">
                  <a16:creationId xmlns:a16="http://schemas.microsoft.com/office/drawing/2014/main" id="{5D6AF601-77C3-D74A-B1E5-7F33703A6927}"/>
                </a:ext>
              </a:extLst>
            </p:cNvPr>
            <p:cNvSpPr/>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21">
              <a:extLst>
                <a:ext uri="{FF2B5EF4-FFF2-40B4-BE49-F238E27FC236}">
                  <a16:creationId xmlns:a16="http://schemas.microsoft.com/office/drawing/2014/main" id="{4DFCA921-0F9E-2E41-A285-75409E25501A}"/>
                </a:ext>
              </a:extLst>
            </p:cNvPr>
            <p:cNvSpPr/>
            <p:nvPr/>
          </p:nvSpPr>
          <p:spPr>
            <a:xfrm>
              <a:off x="11653180" y="6295093"/>
              <a:ext cx="538821" cy="562907"/>
            </a:xfrm>
            <a:custGeom>
              <a:avLst/>
              <a:gdLst>
                <a:gd name="connsiteX0" fmla="*/ 538821 w 538821"/>
                <a:gd name="connsiteY0" fmla="*/ 0 h 562907"/>
                <a:gd name="connsiteX1" fmla="*/ 538821 w 538821"/>
                <a:gd name="connsiteY1" fmla="*/ 562907 h 562907"/>
                <a:gd name="connsiteX2" fmla="*/ 22 w 538821"/>
                <a:gd name="connsiteY2" fmla="*/ 562907 h 562907"/>
                <a:gd name="connsiteX3" fmla="*/ 0 w 538821"/>
                <a:gd name="connsiteY3" fmla="*/ 562686 h 562907"/>
                <a:gd name="connsiteX4" fmla="*/ 451422 w 538821"/>
                <a:gd name="connsiteY4" fmla="*/ 8810 h 562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907">
                  <a:moveTo>
                    <a:pt x="538821" y="0"/>
                  </a:moveTo>
                  <a:lnTo>
                    <a:pt x="538821" y="562907"/>
                  </a:lnTo>
                  <a:lnTo>
                    <a:pt x="22" y="562907"/>
                  </a:lnTo>
                  <a:lnTo>
                    <a:pt x="0" y="562686"/>
                  </a:ln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Freeform 22">
              <a:extLst>
                <a:ext uri="{FF2B5EF4-FFF2-40B4-BE49-F238E27FC236}">
                  <a16:creationId xmlns:a16="http://schemas.microsoft.com/office/drawing/2014/main" id="{120B9E03-438B-FC42-9DA1-835D5BC3FE88}"/>
                </a:ext>
              </a:extLst>
            </p:cNvPr>
            <p:cNvSpPr/>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Freeform 23">
              <a:extLst>
                <a:ext uri="{FF2B5EF4-FFF2-40B4-BE49-F238E27FC236}">
                  <a16:creationId xmlns:a16="http://schemas.microsoft.com/office/drawing/2014/main" id="{4D670E1F-61CD-8940-A898-6D5092A78BB9}"/>
                </a:ext>
              </a:extLst>
            </p:cNvPr>
            <p:cNvSpPr/>
            <p:nvPr/>
          </p:nvSpPr>
          <p:spPr>
            <a:xfrm>
              <a:off x="11653180" y="2180552"/>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 name="Freeform 24">
              <a:extLst>
                <a:ext uri="{FF2B5EF4-FFF2-40B4-BE49-F238E27FC236}">
                  <a16:creationId xmlns:a16="http://schemas.microsoft.com/office/drawing/2014/main" id="{080C64CF-0C6A-3449-9709-AE038C4A7995}"/>
                </a:ext>
              </a:extLst>
            </p:cNvPr>
            <p:cNvSpPr/>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6" name="Freeform 25">
              <a:extLst>
                <a:ext uri="{FF2B5EF4-FFF2-40B4-BE49-F238E27FC236}">
                  <a16:creationId xmlns:a16="http://schemas.microsoft.com/office/drawing/2014/main" id="{FEC46D5B-957F-A24C-8E36-CC71F660EC8B}"/>
                </a:ext>
              </a:extLst>
            </p:cNvPr>
            <p:cNvSpPr/>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9058182F-7B5E-FD42-AFC6-A3848D8332AC}"/>
              </a:ext>
            </a:extLst>
          </p:cNvPr>
          <p:cNvSpPr>
            <a:spLocks noGrp="1"/>
          </p:cNvSpPr>
          <p:nvPr>
            <p:ph type="title"/>
          </p:nvPr>
        </p:nvSpPr>
        <p:spPr>
          <a:xfrm>
            <a:off x="566928" y="768096"/>
            <a:ext cx="7333488" cy="1271016"/>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1FD9E4DE-75C0-C841-A68D-9D7BBAD76C5E}"/>
              </a:ext>
            </a:extLst>
          </p:cNvPr>
          <p:cNvSpPr>
            <a:spLocks noGrp="1"/>
          </p:cNvSpPr>
          <p:nvPr>
            <p:ph type="body" idx="1"/>
          </p:nvPr>
        </p:nvSpPr>
        <p:spPr>
          <a:xfrm>
            <a:off x="562149" y="2365756"/>
            <a:ext cx="523951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CB5C87F7-356E-9E43-97A0-D972B22853DA}"/>
              </a:ext>
            </a:extLst>
          </p:cNvPr>
          <p:cNvSpPr>
            <a:spLocks noGrp="1"/>
          </p:cNvSpPr>
          <p:nvPr>
            <p:ph sz="half" idx="2"/>
          </p:nvPr>
        </p:nvSpPr>
        <p:spPr>
          <a:xfrm>
            <a:off x="562149" y="3189668"/>
            <a:ext cx="5239512" cy="2571557"/>
          </a:xfrm>
        </p:spPr>
        <p:txBody>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0DAB4C28-30CB-CC4E-A25E-F4FEFA49BCA5}"/>
              </a:ext>
            </a:extLst>
          </p:cNvPr>
          <p:cNvSpPr>
            <a:spLocks noGrp="1"/>
          </p:cNvSpPr>
          <p:nvPr>
            <p:ph type="body" sz="quarter" idx="3"/>
          </p:nvPr>
        </p:nvSpPr>
        <p:spPr>
          <a:xfrm>
            <a:off x="6383066" y="2365756"/>
            <a:ext cx="523951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E9ED0191-963B-1E4C-BEC5-9B42E39514A3}"/>
              </a:ext>
            </a:extLst>
          </p:cNvPr>
          <p:cNvSpPr>
            <a:spLocks noGrp="1"/>
          </p:cNvSpPr>
          <p:nvPr>
            <p:ph sz="quarter" idx="4"/>
          </p:nvPr>
        </p:nvSpPr>
        <p:spPr>
          <a:xfrm>
            <a:off x="6383066" y="3189668"/>
            <a:ext cx="5239512" cy="2571557"/>
          </a:xfrm>
        </p:spPr>
        <p:txBody>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7F0E0BED-3EB7-BB4A-A556-FA967FB0115F}"/>
              </a:ext>
            </a:extLst>
          </p:cNvPr>
          <p:cNvSpPr>
            <a:spLocks noGrp="1"/>
          </p:cNvSpPr>
          <p:nvPr>
            <p:ph type="dt" sz="half" idx="10"/>
          </p:nvPr>
        </p:nvSpPr>
        <p:spPr/>
        <p:txBody>
          <a:bodyPr/>
          <a:lstStyle/>
          <a:p>
            <a:fld id="{A5B0A250-5CC0-1746-B209-08E8B0DAE6AF}" type="datetimeFigureOut">
              <a:rPr lang="en-US" smtClean="0"/>
              <a:t>11/17/21</a:t>
            </a:fld>
            <a:endParaRPr lang="en-US" dirty="0"/>
          </a:p>
        </p:txBody>
      </p:sp>
      <p:sp>
        <p:nvSpPr>
          <p:cNvPr id="8" name="Footer Placeholder 7">
            <a:extLst>
              <a:ext uri="{FF2B5EF4-FFF2-40B4-BE49-F238E27FC236}">
                <a16:creationId xmlns:a16="http://schemas.microsoft.com/office/drawing/2014/main" id="{B6A2466A-4D90-174C-B382-AC4674D7215B}"/>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D6EADE49-8082-214B-9742-5EE8DA2E9FFE}"/>
              </a:ext>
            </a:extLst>
          </p:cNvPr>
          <p:cNvSpPr>
            <a:spLocks noGrp="1"/>
          </p:cNvSpPr>
          <p:nvPr>
            <p:ph type="sldNum" sz="quarter" idx="12"/>
          </p:nvPr>
        </p:nvSpPr>
        <p:spPr/>
        <p:txBody>
          <a:bodyPr/>
          <a:lstStyle/>
          <a:p>
            <a:fld id="{49ABCAEC-7D34-E549-A96E-FCEDAADBE4B0}" type="slidenum">
              <a:rPr lang="en-US" smtClean="0"/>
              <a:t>‹#›</a:t>
            </a:fld>
            <a:endParaRPr lang="en-US"/>
          </a:p>
        </p:txBody>
      </p:sp>
      <p:cxnSp>
        <p:nvCxnSpPr>
          <p:cNvPr id="10" name="Straight Connector 9">
            <a:extLst>
              <a:ext uri="{FF2B5EF4-FFF2-40B4-BE49-F238E27FC236}">
                <a16:creationId xmlns:a16="http://schemas.microsoft.com/office/drawing/2014/main" id="{75E39200-18D5-014B-BAB8-FF5D0BA15E0C}"/>
              </a:ext>
            </a:extLst>
          </p:cNvPr>
          <p:cNvCxnSpPr>
            <a:cxnSpLocks/>
          </p:cNvCxnSpPr>
          <p:nvPr/>
        </p:nvCxnSpPr>
        <p:spPr>
          <a:xfrm>
            <a:off x="565150" y="6087110"/>
            <a:ext cx="1105834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0983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D7DF52F6-A06E-0343-95B8-DAAC38DB4B8C}"/>
              </a:ext>
            </a:extLst>
          </p:cNvPr>
          <p:cNvGrpSpPr/>
          <p:nvPr/>
        </p:nvGrpSpPr>
        <p:grpSpPr>
          <a:xfrm>
            <a:off x="10290315" y="0"/>
            <a:ext cx="1901686" cy="6858000"/>
            <a:chOff x="10290315" y="0"/>
            <a:chExt cx="1901686" cy="6858000"/>
          </a:xfrm>
        </p:grpSpPr>
        <p:sp>
          <p:nvSpPr>
            <p:cNvPr id="16" name="Oval 15">
              <a:extLst>
                <a:ext uri="{FF2B5EF4-FFF2-40B4-BE49-F238E27FC236}">
                  <a16:creationId xmlns:a16="http://schemas.microsoft.com/office/drawing/2014/main" id="{67092C52-7052-0749-9DA0-9374DBF495AE}"/>
                </a:ext>
              </a:extLst>
            </p:cNvPr>
            <p:cNvSpPr/>
            <p:nvPr/>
          </p:nvSpPr>
          <p:spPr>
            <a:xfrm>
              <a:off x="10290315" y="806362"/>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16">
              <a:extLst>
                <a:ext uri="{FF2B5EF4-FFF2-40B4-BE49-F238E27FC236}">
                  <a16:creationId xmlns:a16="http://schemas.microsoft.com/office/drawing/2014/main" id="{C64E1C2F-81E1-C44D-859C-946596C950F2}"/>
                </a:ext>
              </a:extLst>
            </p:cNvPr>
            <p:cNvSpPr/>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17">
              <a:extLst>
                <a:ext uri="{FF2B5EF4-FFF2-40B4-BE49-F238E27FC236}">
                  <a16:creationId xmlns:a16="http://schemas.microsoft.com/office/drawing/2014/main" id="{53626485-4263-0A44-9561-E278A7056C33}"/>
                </a:ext>
              </a:extLst>
            </p:cNvPr>
            <p:cNvSpPr/>
            <p:nvPr/>
          </p:nvSpPr>
          <p:spPr>
            <a:xfrm>
              <a:off x="11653180" y="6295093"/>
              <a:ext cx="538821" cy="562907"/>
            </a:xfrm>
            <a:custGeom>
              <a:avLst/>
              <a:gdLst>
                <a:gd name="connsiteX0" fmla="*/ 538821 w 538821"/>
                <a:gd name="connsiteY0" fmla="*/ 0 h 562907"/>
                <a:gd name="connsiteX1" fmla="*/ 538821 w 538821"/>
                <a:gd name="connsiteY1" fmla="*/ 562907 h 562907"/>
                <a:gd name="connsiteX2" fmla="*/ 22 w 538821"/>
                <a:gd name="connsiteY2" fmla="*/ 562907 h 562907"/>
                <a:gd name="connsiteX3" fmla="*/ 0 w 538821"/>
                <a:gd name="connsiteY3" fmla="*/ 562686 h 562907"/>
                <a:gd name="connsiteX4" fmla="*/ 451422 w 538821"/>
                <a:gd name="connsiteY4" fmla="*/ 8810 h 562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907">
                  <a:moveTo>
                    <a:pt x="538821" y="0"/>
                  </a:moveTo>
                  <a:lnTo>
                    <a:pt x="538821" y="562907"/>
                  </a:lnTo>
                  <a:lnTo>
                    <a:pt x="22" y="562907"/>
                  </a:lnTo>
                  <a:lnTo>
                    <a:pt x="0" y="562686"/>
                  </a:ln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18">
              <a:extLst>
                <a:ext uri="{FF2B5EF4-FFF2-40B4-BE49-F238E27FC236}">
                  <a16:creationId xmlns:a16="http://schemas.microsoft.com/office/drawing/2014/main" id="{7D45AAB5-3CCC-DE4A-A962-3702911B55CC}"/>
                </a:ext>
              </a:extLst>
            </p:cNvPr>
            <p:cNvSpPr/>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19">
              <a:extLst>
                <a:ext uri="{FF2B5EF4-FFF2-40B4-BE49-F238E27FC236}">
                  <a16:creationId xmlns:a16="http://schemas.microsoft.com/office/drawing/2014/main" id="{8CAFB16F-8EDE-D44F-A51E-34EDC41E7404}"/>
                </a:ext>
              </a:extLst>
            </p:cNvPr>
            <p:cNvSpPr/>
            <p:nvPr/>
          </p:nvSpPr>
          <p:spPr>
            <a:xfrm>
              <a:off x="11653180" y="2180552"/>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20">
              <a:extLst>
                <a:ext uri="{FF2B5EF4-FFF2-40B4-BE49-F238E27FC236}">
                  <a16:creationId xmlns:a16="http://schemas.microsoft.com/office/drawing/2014/main" id="{DCD51329-732C-BB4C-98E5-715BAF9F8853}"/>
                </a:ext>
              </a:extLst>
            </p:cNvPr>
            <p:cNvSpPr/>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21">
              <a:extLst>
                <a:ext uri="{FF2B5EF4-FFF2-40B4-BE49-F238E27FC236}">
                  <a16:creationId xmlns:a16="http://schemas.microsoft.com/office/drawing/2014/main" id="{192B5D44-BC55-AF4C-984D-C8231B22F80B}"/>
                </a:ext>
              </a:extLst>
            </p:cNvPr>
            <p:cNvSpPr/>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DFA1E9E2-564E-7049-A22F-BB5B876BABB5}"/>
              </a:ext>
            </a:extLst>
          </p:cNvPr>
          <p:cNvSpPr>
            <a:spLocks noGrp="1"/>
          </p:cNvSpPr>
          <p:nvPr>
            <p:ph type="title"/>
          </p:nvPr>
        </p:nvSpPr>
        <p:spPr/>
        <p:txBody>
          <a:bodyPr/>
          <a:lstStyle/>
          <a:p>
            <a:r>
              <a:rPr lang="en-US" dirty="0"/>
              <a:t>Click to edit Master title style</a:t>
            </a:r>
          </a:p>
        </p:txBody>
      </p:sp>
      <p:sp>
        <p:nvSpPr>
          <p:cNvPr id="3" name="Date Placeholder 2">
            <a:extLst>
              <a:ext uri="{FF2B5EF4-FFF2-40B4-BE49-F238E27FC236}">
                <a16:creationId xmlns:a16="http://schemas.microsoft.com/office/drawing/2014/main" id="{B6359D05-C08D-7747-B2FC-3F62B3357315}"/>
              </a:ext>
            </a:extLst>
          </p:cNvPr>
          <p:cNvSpPr>
            <a:spLocks noGrp="1"/>
          </p:cNvSpPr>
          <p:nvPr>
            <p:ph type="dt" sz="half" idx="10"/>
          </p:nvPr>
        </p:nvSpPr>
        <p:spPr/>
        <p:txBody>
          <a:bodyPr/>
          <a:lstStyle/>
          <a:p>
            <a:fld id="{A5B0A250-5CC0-1746-B209-08E8B0DAE6AF}" type="datetimeFigureOut">
              <a:rPr lang="en-US" smtClean="0"/>
              <a:t>11/17/21</a:t>
            </a:fld>
            <a:endParaRPr lang="en-US" dirty="0"/>
          </a:p>
        </p:txBody>
      </p:sp>
      <p:sp>
        <p:nvSpPr>
          <p:cNvPr id="4" name="Footer Placeholder 3">
            <a:extLst>
              <a:ext uri="{FF2B5EF4-FFF2-40B4-BE49-F238E27FC236}">
                <a16:creationId xmlns:a16="http://schemas.microsoft.com/office/drawing/2014/main" id="{8E2FF615-BB08-A844-B689-BAA7C504074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563A67D-F96F-4849-8C83-49CC3A6539BB}"/>
              </a:ext>
            </a:extLst>
          </p:cNvPr>
          <p:cNvSpPr>
            <a:spLocks noGrp="1"/>
          </p:cNvSpPr>
          <p:nvPr>
            <p:ph type="sldNum" sz="quarter" idx="12"/>
          </p:nvPr>
        </p:nvSpPr>
        <p:spPr/>
        <p:txBody>
          <a:bodyPr/>
          <a:lstStyle/>
          <a:p>
            <a:fld id="{49ABCAEC-7D34-E549-A96E-FCEDAADBE4B0}" type="slidenum">
              <a:rPr lang="en-US" smtClean="0"/>
              <a:t>‹#›</a:t>
            </a:fld>
            <a:endParaRPr lang="en-US"/>
          </a:p>
        </p:txBody>
      </p:sp>
      <p:cxnSp>
        <p:nvCxnSpPr>
          <p:cNvPr id="6" name="Straight Connector 5">
            <a:extLst>
              <a:ext uri="{FF2B5EF4-FFF2-40B4-BE49-F238E27FC236}">
                <a16:creationId xmlns:a16="http://schemas.microsoft.com/office/drawing/2014/main" id="{1DCFAAB9-2B6B-8D4C-A748-433E2C393EA6}"/>
              </a:ext>
            </a:extLst>
          </p:cNvPr>
          <p:cNvCxnSpPr>
            <a:cxnSpLocks/>
          </p:cNvCxnSpPr>
          <p:nvPr/>
        </p:nvCxnSpPr>
        <p:spPr>
          <a:xfrm>
            <a:off x="565150" y="6087110"/>
            <a:ext cx="1105834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48912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798BCA70-D63D-40F6-B9B3-4E49B96E27FB}"/>
              </a:ext>
            </a:extLst>
          </p:cNvPr>
          <p:cNvSpPr>
            <a:spLocks noGrp="1"/>
          </p:cNvSpPr>
          <p:nvPr>
            <p:ph type="dt" sz="half" idx="10"/>
          </p:nvPr>
        </p:nvSpPr>
        <p:spPr/>
        <p:txBody>
          <a:bodyPr/>
          <a:lstStyle/>
          <a:p>
            <a:fld id="{A5B0A250-5CC0-1746-B209-08E8B0DAE6AF}" type="datetimeFigureOut">
              <a:rPr lang="en-US" smtClean="0"/>
              <a:pPr/>
              <a:t>11/17/21</a:t>
            </a:fld>
            <a:endParaRPr lang="en-US" dirty="0"/>
          </a:p>
        </p:txBody>
      </p:sp>
      <p:sp>
        <p:nvSpPr>
          <p:cNvPr id="6" name="Footer Placeholder 5">
            <a:extLst>
              <a:ext uri="{FF2B5EF4-FFF2-40B4-BE49-F238E27FC236}">
                <a16:creationId xmlns:a16="http://schemas.microsoft.com/office/drawing/2014/main" id="{72F12559-BD91-4904-A24A-0CF0A2324A05}"/>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B658BB7-74A5-4A6F-A0FF-021E68F02BFF}"/>
              </a:ext>
            </a:extLst>
          </p:cNvPr>
          <p:cNvSpPr>
            <a:spLocks noGrp="1"/>
          </p:cNvSpPr>
          <p:nvPr>
            <p:ph type="sldNum" sz="quarter" idx="12"/>
          </p:nvPr>
        </p:nvSpPr>
        <p:spPr/>
        <p:txBody>
          <a:bodyPr/>
          <a:lstStyle/>
          <a:p>
            <a:fld id="{49ABCAEC-7D34-E549-A96E-FCEDAADBE4B0}" type="slidenum">
              <a:rPr lang="en-US" smtClean="0"/>
              <a:pPr/>
              <a:t>‹#›</a:t>
            </a:fld>
            <a:endParaRPr lang="en-US" dirty="0"/>
          </a:p>
        </p:txBody>
      </p:sp>
    </p:spTree>
    <p:extLst>
      <p:ext uri="{BB962C8B-B14F-4D97-AF65-F5344CB8AC3E}">
        <p14:creationId xmlns:p14="http://schemas.microsoft.com/office/powerpoint/2010/main" val="32577117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D0914A35-7AAF-4B42-9C68-47A633EFD9D0}"/>
              </a:ext>
            </a:extLst>
          </p:cNvPr>
          <p:cNvGrpSpPr/>
          <p:nvPr/>
        </p:nvGrpSpPr>
        <p:grpSpPr>
          <a:xfrm>
            <a:off x="10290315" y="0"/>
            <a:ext cx="1901686" cy="6858000"/>
            <a:chOff x="10290315" y="0"/>
            <a:chExt cx="1901686" cy="6858000"/>
          </a:xfrm>
        </p:grpSpPr>
        <p:sp>
          <p:nvSpPr>
            <p:cNvPr id="18" name="Freeform 17">
              <a:extLst>
                <a:ext uri="{FF2B5EF4-FFF2-40B4-BE49-F238E27FC236}">
                  <a16:creationId xmlns:a16="http://schemas.microsoft.com/office/drawing/2014/main" id="{DABCED79-0E70-FB4D-ABF2-D859BF5556E4}"/>
                </a:ext>
              </a:extLst>
            </p:cNvPr>
            <p:cNvSpPr/>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18">
              <a:extLst>
                <a:ext uri="{FF2B5EF4-FFF2-40B4-BE49-F238E27FC236}">
                  <a16:creationId xmlns:a16="http://schemas.microsoft.com/office/drawing/2014/main" id="{8364885D-A3A4-5144-AB4E-7624F27287E6}"/>
                </a:ext>
              </a:extLst>
            </p:cNvPr>
            <p:cNvSpPr/>
            <p:nvPr/>
          </p:nvSpPr>
          <p:spPr>
            <a:xfrm>
              <a:off x="11653180" y="6295093"/>
              <a:ext cx="538821" cy="562907"/>
            </a:xfrm>
            <a:custGeom>
              <a:avLst/>
              <a:gdLst>
                <a:gd name="connsiteX0" fmla="*/ 538821 w 538821"/>
                <a:gd name="connsiteY0" fmla="*/ 0 h 562907"/>
                <a:gd name="connsiteX1" fmla="*/ 538821 w 538821"/>
                <a:gd name="connsiteY1" fmla="*/ 562907 h 562907"/>
                <a:gd name="connsiteX2" fmla="*/ 22 w 538821"/>
                <a:gd name="connsiteY2" fmla="*/ 562907 h 562907"/>
                <a:gd name="connsiteX3" fmla="*/ 0 w 538821"/>
                <a:gd name="connsiteY3" fmla="*/ 562686 h 562907"/>
                <a:gd name="connsiteX4" fmla="*/ 451422 w 538821"/>
                <a:gd name="connsiteY4" fmla="*/ 8810 h 562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907">
                  <a:moveTo>
                    <a:pt x="538821" y="0"/>
                  </a:moveTo>
                  <a:lnTo>
                    <a:pt x="538821" y="562907"/>
                  </a:lnTo>
                  <a:lnTo>
                    <a:pt x="22" y="562907"/>
                  </a:lnTo>
                  <a:lnTo>
                    <a:pt x="0" y="562686"/>
                  </a:ln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19">
              <a:extLst>
                <a:ext uri="{FF2B5EF4-FFF2-40B4-BE49-F238E27FC236}">
                  <a16:creationId xmlns:a16="http://schemas.microsoft.com/office/drawing/2014/main" id="{D22073D5-CC72-0549-BD26-F7AF9851BE45}"/>
                </a:ext>
              </a:extLst>
            </p:cNvPr>
            <p:cNvSpPr/>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20">
              <a:extLst>
                <a:ext uri="{FF2B5EF4-FFF2-40B4-BE49-F238E27FC236}">
                  <a16:creationId xmlns:a16="http://schemas.microsoft.com/office/drawing/2014/main" id="{1827A049-C9FD-554E-9B01-F151B0D9E86B}"/>
                </a:ext>
              </a:extLst>
            </p:cNvPr>
            <p:cNvSpPr/>
            <p:nvPr/>
          </p:nvSpPr>
          <p:spPr>
            <a:xfrm>
              <a:off x="11653180" y="2180552"/>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21">
              <a:extLst>
                <a:ext uri="{FF2B5EF4-FFF2-40B4-BE49-F238E27FC236}">
                  <a16:creationId xmlns:a16="http://schemas.microsoft.com/office/drawing/2014/main" id="{76832559-4D18-8744-AB91-9FCFAB732477}"/>
                </a:ext>
              </a:extLst>
            </p:cNvPr>
            <p:cNvSpPr/>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Freeform 22">
              <a:extLst>
                <a:ext uri="{FF2B5EF4-FFF2-40B4-BE49-F238E27FC236}">
                  <a16:creationId xmlns:a16="http://schemas.microsoft.com/office/drawing/2014/main" id="{BF97A623-E5DC-1B44-B687-8643B9F0D741}"/>
                </a:ext>
              </a:extLst>
            </p:cNvPr>
            <p:cNvSpPr/>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3637BBE1-2C82-4E45-B5C5-35E07B05EA4E}"/>
              </a:ext>
            </a:extLst>
          </p:cNvPr>
          <p:cNvSpPr>
            <a:spLocks noGrp="1"/>
          </p:cNvSpPr>
          <p:nvPr>
            <p:ph type="title"/>
          </p:nvPr>
        </p:nvSpPr>
        <p:spPr>
          <a:xfrm>
            <a:off x="565151" y="764973"/>
            <a:ext cx="3609982" cy="1395043"/>
          </a:xfrm>
        </p:spPr>
        <p:txBody>
          <a:bodyPr anchor="t"/>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54201F2E-A734-364B-8A7D-990D6B8893D0}"/>
              </a:ext>
            </a:extLst>
          </p:cNvPr>
          <p:cNvSpPr>
            <a:spLocks noGrp="1"/>
          </p:cNvSpPr>
          <p:nvPr>
            <p:ph idx="1"/>
          </p:nvPr>
        </p:nvSpPr>
        <p:spPr>
          <a:xfrm>
            <a:off x="5104832" y="770890"/>
            <a:ext cx="6112517" cy="4800570"/>
          </a:xfrm>
        </p:spPr>
        <p:txBody>
          <a:bodyPr/>
          <a:lstStyle>
            <a:lvl1pPr>
              <a:defRPr sz="2800"/>
            </a:lvl1pPr>
            <a:lvl2pPr>
              <a:defRPr sz="2400"/>
            </a:lvl2pPr>
            <a:lvl3pPr>
              <a:defRPr sz="2000"/>
            </a:lvl3pPr>
            <a:lvl4pPr>
              <a:defRPr sz="1800"/>
            </a:lvl4pPr>
            <a:lvl5pPr>
              <a:defRPr sz="16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D57CBAD9-5515-1748-8E77-F48160F4ED1C}"/>
              </a:ext>
            </a:extLst>
          </p:cNvPr>
          <p:cNvSpPr>
            <a:spLocks noGrp="1"/>
          </p:cNvSpPr>
          <p:nvPr>
            <p:ph type="body" sz="half" idx="2"/>
          </p:nvPr>
        </p:nvSpPr>
        <p:spPr>
          <a:xfrm>
            <a:off x="565150" y="2160016"/>
            <a:ext cx="3609983" cy="370897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2A6C22B-80D4-AA42-9999-401E37B469C0}"/>
              </a:ext>
            </a:extLst>
          </p:cNvPr>
          <p:cNvSpPr>
            <a:spLocks noGrp="1"/>
          </p:cNvSpPr>
          <p:nvPr>
            <p:ph type="dt" sz="half" idx="10"/>
          </p:nvPr>
        </p:nvSpPr>
        <p:spPr/>
        <p:txBody>
          <a:bodyPr/>
          <a:lstStyle/>
          <a:p>
            <a:fld id="{A5B0A250-5CC0-1746-B209-08E8B0DAE6AF}" type="datetimeFigureOut">
              <a:rPr lang="en-US" smtClean="0"/>
              <a:t>11/17/21</a:t>
            </a:fld>
            <a:endParaRPr lang="en-US" dirty="0"/>
          </a:p>
        </p:txBody>
      </p:sp>
      <p:sp>
        <p:nvSpPr>
          <p:cNvPr id="6" name="Footer Placeholder 5">
            <a:extLst>
              <a:ext uri="{FF2B5EF4-FFF2-40B4-BE49-F238E27FC236}">
                <a16:creationId xmlns:a16="http://schemas.microsoft.com/office/drawing/2014/main" id="{03055DE4-33E8-7F4B-9334-95EA60845C3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6470FA5-21EE-D742-8F01-C1BAE0FDB064}"/>
              </a:ext>
            </a:extLst>
          </p:cNvPr>
          <p:cNvSpPr>
            <a:spLocks noGrp="1"/>
          </p:cNvSpPr>
          <p:nvPr>
            <p:ph type="sldNum" sz="quarter" idx="12"/>
          </p:nvPr>
        </p:nvSpPr>
        <p:spPr/>
        <p:txBody>
          <a:bodyPr/>
          <a:lstStyle/>
          <a:p>
            <a:fld id="{49ABCAEC-7D34-E549-A96E-FCEDAADBE4B0}" type="slidenum">
              <a:rPr lang="en-US" smtClean="0"/>
              <a:t>‹#›</a:t>
            </a:fld>
            <a:endParaRPr lang="en-US"/>
          </a:p>
        </p:txBody>
      </p:sp>
      <p:cxnSp>
        <p:nvCxnSpPr>
          <p:cNvPr id="8" name="Straight Connector 7">
            <a:extLst>
              <a:ext uri="{FF2B5EF4-FFF2-40B4-BE49-F238E27FC236}">
                <a16:creationId xmlns:a16="http://schemas.microsoft.com/office/drawing/2014/main" id="{BEF966AA-D7DF-F84D-80D4-E216A641B005}"/>
              </a:ext>
            </a:extLst>
          </p:cNvPr>
          <p:cNvCxnSpPr>
            <a:cxnSpLocks/>
          </p:cNvCxnSpPr>
          <p:nvPr/>
        </p:nvCxnSpPr>
        <p:spPr>
          <a:xfrm>
            <a:off x="565150" y="6087110"/>
            <a:ext cx="1105834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898470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210D391A-F01E-4947-8A01-95438AA0B323}"/>
              </a:ext>
            </a:extLst>
          </p:cNvPr>
          <p:cNvGrpSpPr/>
          <p:nvPr/>
        </p:nvGrpSpPr>
        <p:grpSpPr>
          <a:xfrm>
            <a:off x="10290315" y="0"/>
            <a:ext cx="1901686" cy="6858000"/>
            <a:chOff x="10290315" y="0"/>
            <a:chExt cx="1901686" cy="6858000"/>
          </a:xfrm>
        </p:grpSpPr>
        <p:sp>
          <p:nvSpPr>
            <p:cNvPr id="17" name="Oval 16">
              <a:extLst>
                <a:ext uri="{FF2B5EF4-FFF2-40B4-BE49-F238E27FC236}">
                  <a16:creationId xmlns:a16="http://schemas.microsoft.com/office/drawing/2014/main" id="{7D499306-B4E0-064D-8F6C-96E9C4BD04DA}"/>
                </a:ext>
              </a:extLst>
            </p:cNvPr>
            <p:cNvSpPr/>
            <p:nvPr/>
          </p:nvSpPr>
          <p:spPr>
            <a:xfrm>
              <a:off x="10290315" y="806362"/>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17">
              <a:extLst>
                <a:ext uri="{FF2B5EF4-FFF2-40B4-BE49-F238E27FC236}">
                  <a16:creationId xmlns:a16="http://schemas.microsoft.com/office/drawing/2014/main" id="{AF3D0241-0A21-8047-8CE3-B3FDD5FDF719}"/>
                </a:ext>
              </a:extLst>
            </p:cNvPr>
            <p:cNvSpPr/>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18">
              <a:extLst>
                <a:ext uri="{FF2B5EF4-FFF2-40B4-BE49-F238E27FC236}">
                  <a16:creationId xmlns:a16="http://schemas.microsoft.com/office/drawing/2014/main" id="{13083F97-6891-0447-957C-AB0834B826D2}"/>
                </a:ext>
              </a:extLst>
            </p:cNvPr>
            <p:cNvSpPr/>
            <p:nvPr/>
          </p:nvSpPr>
          <p:spPr>
            <a:xfrm>
              <a:off x="11653180" y="6295093"/>
              <a:ext cx="538821" cy="562907"/>
            </a:xfrm>
            <a:custGeom>
              <a:avLst/>
              <a:gdLst>
                <a:gd name="connsiteX0" fmla="*/ 538821 w 538821"/>
                <a:gd name="connsiteY0" fmla="*/ 0 h 562907"/>
                <a:gd name="connsiteX1" fmla="*/ 538821 w 538821"/>
                <a:gd name="connsiteY1" fmla="*/ 562907 h 562907"/>
                <a:gd name="connsiteX2" fmla="*/ 22 w 538821"/>
                <a:gd name="connsiteY2" fmla="*/ 562907 h 562907"/>
                <a:gd name="connsiteX3" fmla="*/ 0 w 538821"/>
                <a:gd name="connsiteY3" fmla="*/ 562686 h 562907"/>
                <a:gd name="connsiteX4" fmla="*/ 451422 w 538821"/>
                <a:gd name="connsiteY4" fmla="*/ 8810 h 562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907">
                  <a:moveTo>
                    <a:pt x="538821" y="0"/>
                  </a:moveTo>
                  <a:lnTo>
                    <a:pt x="538821" y="562907"/>
                  </a:lnTo>
                  <a:lnTo>
                    <a:pt x="22" y="562907"/>
                  </a:lnTo>
                  <a:lnTo>
                    <a:pt x="0" y="562686"/>
                  </a:ln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19">
              <a:extLst>
                <a:ext uri="{FF2B5EF4-FFF2-40B4-BE49-F238E27FC236}">
                  <a16:creationId xmlns:a16="http://schemas.microsoft.com/office/drawing/2014/main" id="{B2EF7D75-E7C1-5147-A03B-3EC641CF3B08}"/>
                </a:ext>
              </a:extLst>
            </p:cNvPr>
            <p:cNvSpPr/>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20">
              <a:extLst>
                <a:ext uri="{FF2B5EF4-FFF2-40B4-BE49-F238E27FC236}">
                  <a16:creationId xmlns:a16="http://schemas.microsoft.com/office/drawing/2014/main" id="{A6D7CA94-94B4-C140-8C68-01C0ADFA1C71}"/>
                </a:ext>
              </a:extLst>
            </p:cNvPr>
            <p:cNvSpPr/>
            <p:nvPr/>
          </p:nvSpPr>
          <p:spPr>
            <a:xfrm>
              <a:off x="11653180" y="2180552"/>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21">
              <a:extLst>
                <a:ext uri="{FF2B5EF4-FFF2-40B4-BE49-F238E27FC236}">
                  <a16:creationId xmlns:a16="http://schemas.microsoft.com/office/drawing/2014/main" id="{211CD629-C318-A848-BDDE-BBA9465EBF9D}"/>
                </a:ext>
              </a:extLst>
            </p:cNvPr>
            <p:cNvSpPr/>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Freeform 22">
              <a:extLst>
                <a:ext uri="{FF2B5EF4-FFF2-40B4-BE49-F238E27FC236}">
                  <a16:creationId xmlns:a16="http://schemas.microsoft.com/office/drawing/2014/main" id="{2A5AC1F8-1370-E946-977E-E4CFC6947BAB}"/>
                </a:ext>
              </a:extLst>
            </p:cNvPr>
            <p:cNvSpPr/>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64CEE63B-B967-0A48-9623-2203767609F4}"/>
              </a:ext>
            </a:extLst>
          </p:cNvPr>
          <p:cNvSpPr>
            <a:spLocks noGrp="1"/>
          </p:cNvSpPr>
          <p:nvPr>
            <p:ph type="title"/>
          </p:nvPr>
        </p:nvSpPr>
        <p:spPr>
          <a:xfrm>
            <a:off x="565150" y="770889"/>
            <a:ext cx="3609983" cy="1389127"/>
          </a:xfrm>
        </p:spPr>
        <p:txBody>
          <a:bodyPr anchor="t"/>
          <a:lstStyle>
            <a:lvl1pPr>
              <a:defRPr sz="3200"/>
            </a:lvl1pPr>
          </a:lstStyle>
          <a:p>
            <a:r>
              <a:rPr lang="en-US" dirty="0"/>
              <a:t>Click to edit Master title style</a:t>
            </a:r>
          </a:p>
        </p:txBody>
      </p:sp>
      <p:sp>
        <p:nvSpPr>
          <p:cNvPr id="3" name="Picture Placeholder 2">
            <a:extLst>
              <a:ext uri="{FF2B5EF4-FFF2-40B4-BE49-F238E27FC236}">
                <a16:creationId xmlns:a16="http://schemas.microsoft.com/office/drawing/2014/main" id="{9211F680-28C8-FA44-9CD5-20709DA02EA0}"/>
              </a:ext>
            </a:extLst>
          </p:cNvPr>
          <p:cNvSpPr>
            <a:spLocks noGrp="1"/>
          </p:cNvSpPr>
          <p:nvPr>
            <p:ph type="pic" idx="1"/>
          </p:nvPr>
        </p:nvSpPr>
        <p:spPr>
          <a:xfrm>
            <a:off x="5223838" y="890816"/>
            <a:ext cx="6060136" cy="4870411"/>
          </a:xfrm>
          <a:solidFill>
            <a:schemeClr val="bg2"/>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CBD507CD-197E-BB4C-83A6-DA3FC97A22C2}"/>
              </a:ext>
            </a:extLst>
          </p:cNvPr>
          <p:cNvSpPr>
            <a:spLocks noGrp="1"/>
          </p:cNvSpPr>
          <p:nvPr>
            <p:ph type="body" sz="half" idx="2"/>
          </p:nvPr>
        </p:nvSpPr>
        <p:spPr>
          <a:xfrm>
            <a:off x="565150" y="2160016"/>
            <a:ext cx="3609983" cy="360121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059E00AC-DF6C-D548-8A06-D6269BDB0A41}"/>
              </a:ext>
            </a:extLst>
          </p:cNvPr>
          <p:cNvSpPr>
            <a:spLocks noGrp="1"/>
          </p:cNvSpPr>
          <p:nvPr>
            <p:ph type="dt" sz="half" idx="10"/>
          </p:nvPr>
        </p:nvSpPr>
        <p:spPr/>
        <p:txBody>
          <a:bodyPr/>
          <a:lstStyle/>
          <a:p>
            <a:fld id="{A5B0A250-5CC0-1746-B209-08E8B0DAE6AF}" type="datetimeFigureOut">
              <a:rPr lang="en-US" smtClean="0"/>
              <a:t>11/17/21</a:t>
            </a:fld>
            <a:endParaRPr lang="en-US" dirty="0"/>
          </a:p>
        </p:txBody>
      </p:sp>
      <p:sp>
        <p:nvSpPr>
          <p:cNvPr id="6" name="Footer Placeholder 5">
            <a:extLst>
              <a:ext uri="{FF2B5EF4-FFF2-40B4-BE49-F238E27FC236}">
                <a16:creationId xmlns:a16="http://schemas.microsoft.com/office/drawing/2014/main" id="{F8ED113B-57D4-9A4F-BFE0-2A3963B425A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20D9954-FA18-8948-AA52-21CED059476D}"/>
              </a:ext>
            </a:extLst>
          </p:cNvPr>
          <p:cNvSpPr>
            <a:spLocks noGrp="1"/>
          </p:cNvSpPr>
          <p:nvPr>
            <p:ph type="sldNum" sz="quarter" idx="12"/>
          </p:nvPr>
        </p:nvSpPr>
        <p:spPr/>
        <p:txBody>
          <a:bodyPr/>
          <a:lstStyle/>
          <a:p>
            <a:fld id="{49ABCAEC-7D34-E549-A96E-FCEDAADBE4B0}" type="slidenum">
              <a:rPr lang="en-US" smtClean="0"/>
              <a:t>‹#›</a:t>
            </a:fld>
            <a:endParaRPr lang="en-US"/>
          </a:p>
        </p:txBody>
      </p:sp>
      <p:cxnSp>
        <p:nvCxnSpPr>
          <p:cNvPr id="8" name="Straight Connector 7">
            <a:extLst>
              <a:ext uri="{FF2B5EF4-FFF2-40B4-BE49-F238E27FC236}">
                <a16:creationId xmlns:a16="http://schemas.microsoft.com/office/drawing/2014/main" id="{5E3EB25D-2379-5040-B990-1C99B0B7D931}"/>
              </a:ext>
            </a:extLst>
          </p:cNvPr>
          <p:cNvCxnSpPr>
            <a:cxnSpLocks/>
          </p:cNvCxnSpPr>
          <p:nvPr/>
        </p:nvCxnSpPr>
        <p:spPr>
          <a:xfrm>
            <a:off x="565150" y="6087110"/>
            <a:ext cx="1105834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51569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70D98E2-86CE-4D4F-9F8F-17C83D19A271}"/>
              </a:ext>
            </a:extLst>
          </p:cNvPr>
          <p:cNvSpPr>
            <a:spLocks noGrp="1"/>
          </p:cNvSpPr>
          <p:nvPr>
            <p:ph type="title"/>
          </p:nvPr>
        </p:nvSpPr>
        <p:spPr>
          <a:xfrm>
            <a:off x="565150" y="770890"/>
            <a:ext cx="7335835" cy="1268984"/>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a:extLst>
              <a:ext uri="{FF2B5EF4-FFF2-40B4-BE49-F238E27FC236}">
                <a16:creationId xmlns:a16="http://schemas.microsoft.com/office/drawing/2014/main" id="{8804B4F2-48A4-A140-B59B-7A2ED9FD4653}"/>
              </a:ext>
            </a:extLst>
          </p:cNvPr>
          <p:cNvSpPr>
            <a:spLocks noGrp="1"/>
          </p:cNvSpPr>
          <p:nvPr>
            <p:ph type="body" idx="1"/>
          </p:nvPr>
        </p:nvSpPr>
        <p:spPr>
          <a:xfrm>
            <a:off x="565150" y="2160016"/>
            <a:ext cx="7335835" cy="360121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BFCF4A7E-D5FF-BF48-8E01-8F46150ABFD5}"/>
              </a:ext>
            </a:extLst>
          </p:cNvPr>
          <p:cNvSpPr>
            <a:spLocks noGrp="1"/>
          </p:cNvSpPr>
          <p:nvPr>
            <p:ph type="dt" sz="half" idx="2"/>
          </p:nvPr>
        </p:nvSpPr>
        <p:spPr>
          <a:xfrm>
            <a:off x="566928" y="457200"/>
            <a:ext cx="3608205" cy="365125"/>
          </a:xfrm>
          <a:prstGeom prst="rect">
            <a:avLst/>
          </a:prstGeom>
        </p:spPr>
        <p:txBody>
          <a:bodyPr vert="horz" lIns="91440" tIns="45720" rIns="91440" bIns="45720" rtlCol="0" anchor="ctr"/>
          <a:lstStyle>
            <a:lvl1pPr algn="l">
              <a:defRPr sz="1050" b="0" i="0">
                <a:solidFill>
                  <a:schemeClr val="tx1">
                    <a:tint val="75000"/>
                  </a:schemeClr>
                </a:solidFill>
                <a:latin typeface="+mn-lt"/>
              </a:defRPr>
            </a:lvl1pPr>
          </a:lstStyle>
          <a:p>
            <a:fld id="{A5B0A250-5CC0-1746-B209-08E8B0DAE6AF}" type="datetimeFigureOut">
              <a:rPr lang="en-US" smtClean="0"/>
              <a:pPr/>
              <a:t>11/17/21</a:t>
            </a:fld>
            <a:endParaRPr lang="en-US" dirty="0"/>
          </a:p>
        </p:txBody>
      </p:sp>
      <p:sp>
        <p:nvSpPr>
          <p:cNvPr id="5" name="Footer Placeholder 4">
            <a:extLst>
              <a:ext uri="{FF2B5EF4-FFF2-40B4-BE49-F238E27FC236}">
                <a16:creationId xmlns:a16="http://schemas.microsoft.com/office/drawing/2014/main" id="{CA131757-5039-BF46-B47A-50DA8FFBC078}"/>
              </a:ext>
            </a:extLst>
          </p:cNvPr>
          <p:cNvSpPr>
            <a:spLocks noGrp="1"/>
          </p:cNvSpPr>
          <p:nvPr>
            <p:ph type="ftr" sz="quarter" idx="3"/>
          </p:nvPr>
        </p:nvSpPr>
        <p:spPr>
          <a:xfrm>
            <a:off x="565150" y="6141085"/>
            <a:ext cx="3608205" cy="365125"/>
          </a:xfrm>
          <a:prstGeom prst="rect">
            <a:avLst/>
          </a:prstGeom>
        </p:spPr>
        <p:txBody>
          <a:bodyPr vert="horz" lIns="91440" tIns="45720" rIns="91440" bIns="45720" rtlCol="0" anchor="ctr"/>
          <a:lstStyle>
            <a:lvl1pPr algn="l">
              <a:defRPr sz="1050" b="0" i="0">
                <a:solidFill>
                  <a:schemeClr val="tx1">
                    <a:tint val="75000"/>
                  </a:schemeClr>
                </a:solidFill>
                <a:latin typeface="+mn-lt"/>
              </a:defRPr>
            </a:lvl1pPr>
          </a:lstStyle>
          <a:p>
            <a:endParaRPr lang="en-US" dirty="0"/>
          </a:p>
        </p:txBody>
      </p:sp>
      <p:sp>
        <p:nvSpPr>
          <p:cNvPr id="6" name="Slide Number Placeholder 5">
            <a:extLst>
              <a:ext uri="{FF2B5EF4-FFF2-40B4-BE49-F238E27FC236}">
                <a16:creationId xmlns:a16="http://schemas.microsoft.com/office/drawing/2014/main" id="{AA83FD16-4337-B940-905E-D20A26FD483A}"/>
              </a:ext>
            </a:extLst>
          </p:cNvPr>
          <p:cNvSpPr>
            <a:spLocks noGrp="1"/>
          </p:cNvSpPr>
          <p:nvPr>
            <p:ph type="sldNum" sz="quarter" idx="4"/>
          </p:nvPr>
        </p:nvSpPr>
        <p:spPr>
          <a:xfrm>
            <a:off x="10809678" y="6141085"/>
            <a:ext cx="813816" cy="365125"/>
          </a:xfrm>
          <a:prstGeom prst="rect">
            <a:avLst/>
          </a:prstGeom>
        </p:spPr>
        <p:txBody>
          <a:bodyPr vert="horz" lIns="91440" tIns="45720" rIns="91440" bIns="45720" rtlCol="0" anchor="ctr"/>
          <a:lstStyle>
            <a:lvl1pPr algn="r">
              <a:defRPr sz="1050" b="0" i="0">
                <a:solidFill>
                  <a:schemeClr val="tx1">
                    <a:tint val="75000"/>
                  </a:schemeClr>
                </a:solidFill>
                <a:latin typeface="+mn-lt"/>
              </a:defRPr>
            </a:lvl1pPr>
          </a:lstStyle>
          <a:p>
            <a:fld id="{49ABCAEC-7D34-E549-A96E-FCEDAADBE4B0}" type="slidenum">
              <a:rPr lang="en-US" smtClean="0"/>
              <a:pPr/>
              <a:t>‹#›</a:t>
            </a:fld>
            <a:endParaRPr lang="en-US" dirty="0"/>
          </a:p>
        </p:txBody>
      </p:sp>
    </p:spTree>
    <p:extLst>
      <p:ext uri="{BB962C8B-B14F-4D97-AF65-F5344CB8AC3E}">
        <p14:creationId xmlns:p14="http://schemas.microsoft.com/office/powerpoint/2010/main" val="1512191153"/>
      </p:ext>
    </p:extLst>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Lst>
  <p:txStyles>
    <p:titleStyle>
      <a:lvl1pPr algn="l" defTabSz="914400" rtl="0" eaLnBrk="1" latinLnBrk="0" hangingPunct="1">
        <a:lnSpc>
          <a:spcPct val="100000"/>
        </a:lnSpc>
        <a:spcBef>
          <a:spcPct val="0"/>
        </a:spcBef>
        <a:buNone/>
        <a:defRPr sz="4000" b="1" i="0" kern="1200">
          <a:solidFill>
            <a:schemeClr val="tx1"/>
          </a:solidFill>
          <a:latin typeface="+mj-lt"/>
          <a:ea typeface="+mj-ea"/>
          <a:cs typeface="+mj-cs"/>
        </a:defRPr>
      </a:lvl1pPr>
    </p:titleStyle>
    <p:bodyStyle>
      <a:lvl1pPr marL="228600" indent="-228600" algn="l" defTabSz="914400" rtl="0" eaLnBrk="1" latinLnBrk="0" hangingPunct="1">
        <a:lnSpc>
          <a:spcPct val="100000"/>
        </a:lnSpc>
        <a:spcBef>
          <a:spcPts val="900"/>
        </a:spcBef>
        <a:buFont typeface="Arial" panose="020B0604020202020204" pitchFamily="34" charset="0"/>
        <a:buChar char="•"/>
        <a:defRPr sz="2400" b="0" i="0" kern="1200">
          <a:solidFill>
            <a:schemeClr val="tx1"/>
          </a:solidFill>
          <a:latin typeface="+mn-lt"/>
          <a:ea typeface="+mn-ea"/>
          <a:cs typeface="+mn-cs"/>
        </a:defRPr>
      </a:lvl1pPr>
      <a:lvl2pPr marL="685800" indent="-228600" algn="l" defTabSz="914400" rtl="0" eaLnBrk="1" latinLnBrk="0" hangingPunct="1">
        <a:lnSpc>
          <a:spcPct val="100000"/>
        </a:lnSpc>
        <a:spcBef>
          <a:spcPts val="900"/>
        </a:spcBef>
        <a:buFont typeface="Arial" panose="020B0604020202020204" pitchFamily="34" charset="0"/>
        <a:buChar char="•"/>
        <a:defRPr sz="2000" b="0" i="0" kern="1200">
          <a:solidFill>
            <a:schemeClr val="tx1"/>
          </a:solidFill>
          <a:latin typeface="+mn-lt"/>
          <a:ea typeface="+mn-ea"/>
          <a:cs typeface="+mn-cs"/>
        </a:defRPr>
      </a:lvl2pPr>
      <a:lvl3pPr marL="1143000" indent="-228600" algn="l" defTabSz="914400" rtl="0" eaLnBrk="1" latinLnBrk="0" hangingPunct="1">
        <a:lnSpc>
          <a:spcPct val="100000"/>
        </a:lnSpc>
        <a:spcBef>
          <a:spcPts val="900"/>
        </a:spcBef>
        <a:buFont typeface="Arial" panose="020B0604020202020204" pitchFamily="34" charset="0"/>
        <a:buChar char="•"/>
        <a:defRPr sz="1800" b="0" i="0" kern="1200">
          <a:solidFill>
            <a:schemeClr val="tx1"/>
          </a:solidFill>
          <a:latin typeface="+mn-lt"/>
          <a:ea typeface="+mn-ea"/>
          <a:cs typeface="+mn-cs"/>
        </a:defRPr>
      </a:lvl3pPr>
      <a:lvl4pPr marL="1600200" indent="-228600" algn="l" defTabSz="914400" rtl="0" eaLnBrk="1" latinLnBrk="0" hangingPunct="1">
        <a:lnSpc>
          <a:spcPct val="100000"/>
        </a:lnSpc>
        <a:spcBef>
          <a:spcPts val="900"/>
        </a:spcBef>
        <a:buFont typeface="Arial" panose="020B0604020202020204" pitchFamily="34" charset="0"/>
        <a:buChar char="•"/>
        <a:defRPr sz="1600" b="0" i="0" kern="1200">
          <a:solidFill>
            <a:schemeClr val="tx1"/>
          </a:solidFill>
          <a:latin typeface="+mn-lt"/>
          <a:ea typeface="+mn-ea"/>
          <a:cs typeface="+mn-cs"/>
        </a:defRPr>
      </a:lvl4pPr>
      <a:lvl5pPr marL="2057400" indent="-228600" algn="l" defTabSz="914400" rtl="0" eaLnBrk="1" latinLnBrk="0" hangingPunct="1">
        <a:lnSpc>
          <a:spcPct val="100000"/>
        </a:lnSpc>
        <a:spcBef>
          <a:spcPts val="900"/>
        </a:spcBef>
        <a:buFont typeface="Arial" panose="020B0604020202020204" pitchFamily="34" charset="0"/>
        <a:buChar char="•"/>
        <a:defRPr sz="14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EFE82FE-7465-AE46-88DF-34D347E83B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66F2B51C-9578-EB41-A17E-FFF9D491ADA0}"/>
              </a:ext>
              <a:ext uri="{C183D7F6-B498-43B3-948B-1728B52AA6E4}">
                <adec:decorative xmlns:adec="http://schemas.microsoft.com/office/drawing/2017/decorative" val="1"/>
              </a:ext>
            </a:extLst>
          </p:cNvPr>
          <p:cNvGrpSpPr>
            <a:grpSpLocks noGrp="1" noUngrp="1" noRot="1" noChangeAspect="1" noMove="1" noResize="1"/>
          </p:cNvGrpSpPr>
          <p:nvPr/>
        </p:nvGrpSpPr>
        <p:grpSpPr>
          <a:xfrm>
            <a:off x="10290315" y="0"/>
            <a:ext cx="1901686" cy="6858000"/>
            <a:chOff x="10290315" y="0"/>
            <a:chExt cx="1901686" cy="6858000"/>
          </a:xfrm>
        </p:grpSpPr>
        <p:sp>
          <p:nvSpPr>
            <p:cNvPr id="12" name="Oval 11">
              <a:extLst>
                <a:ext uri="{FF2B5EF4-FFF2-40B4-BE49-F238E27FC236}">
                  <a16:creationId xmlns:a16="http://schemas.microsoft.com/office/drawing/2014/main" id="{14E9CAEA-4CF4-D249-8127-CD2FA20187E6}"/>
                </a:ext>
                <a:ext uri="{C183D7F6-B498-43B3-948B-1728B52AA6E4}">
                  <adec:decorative xmlns:adec="http://schemas.microsoft.com/office/drawing/2017/decorative" val="1"/>
                </a:ext>
              </a:extLst>
            </p:cNvPr>
            <p:cNvSpPr/>
            <p:nvPr/>
          </p:nvSpPr>
          <p:spPr>
            <a:xfrm>
              <a:off x="10290315" y="3549390"/>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85">
              <a:extLst>
                <a:ext uri="{FF2B5EF4-FFF2-40B4-BE49-F238E27FC236}">
                  <a16:creationId xmlns:a16="http://schemas.microsoft.com/office/drawing/2014/main" id="{E51EDD93-C3A3-DF47-BCFC-43B049E34EC6}"/>
                </a:ext>
                <a:ext uri="{C183D7F6-B498-43B3-948B-1728B52AA6E4}">
                  <adec:decorative xmlns:adec="http://schemas.microsoft.com/office/drawing/2017/decorative" val="1"/>
                </a:ext>
              </a:extLst>
            </p:cNvPr>
            <p:cNvSpPr/>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86">
              <a:extLst>
                <a:ext uri="{FF2B5EF4-FFF2-40B4-BE49-F238E27FC236}">
                  <a16:creationId xmlns:a16="http://schemas.microsoft.com/office/drawing/2014/main" id="{D574DB0D-896A-D649-89B1-33753E1D46E7}"/>
                </a:ext>
                <a:ext uri="{C183D7F6-B498-43B3-948B-1728B52AA6E4}">
                  <adec:decorative xmlns:adec="http://schemas.microsoft.com/office/drawing/2017/decorative" val="1"/>
                </a:ext>
              </a:extLst>
            </p:cNvPr>
            <p:cNvSpPr/>
            <p:nvPr/>
          </p:nvSpPr>
          <p:spPr>
            <a:xfrm>
              <a:off x="11653180" y="6295093"/>
              <a:ext cx="538821" cy="562907"/>
            </a:xfrm>
            <a:custGeom>
              <a:avLst/>
              <a:gdLst>
                <a:gd name="connsiteX0" fmla="*/ 538821 w 538821"/>
                <a:gd name="connsiteY0" fmla="*/ 0 h 562907"/>
                <a:gd name="connsiteX1" fmla="*/ 538821 w 538821"/>
                <a:gd name="connsiteY1" fmla="*/ 562907 h 562907"/>
                <a:gd name="connsiteX2" fmla="*/ 22 w 538821"/>
                <a:gd name="connsiteY2" fmla="*/ 562907 h 562907"/>
                <a:gd name="connsiteX3" fmla="*/ 0 w 538821"/>
                <a:gd name="connsiteY3" fmla="*/ 562686 h 562907"/>
                <a:gd name="connsiteX4" fmla="*/ 451422 w 538821"/>
                <a:gd name="connsiteY4" fmla="*/ 8810 h 562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907">
                  <a:moveTo>
                    <a:pt x="538821" y="0"/>
                  </a:moveTo>
                  <a:lnTo>
                    <a:pt x="538821" y="562907"/>
                  </a:lnTo>
                  <a:lnTo>
                    <a:pt x="22" y="562907"/>
                  </a:lnTo>
                  <a:lnTo>
                    <a:pt x="0" y="562686"/>
                  </a:ln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87">
              <a:extLst>
                <a:ext uri="{FF2B5EF4-FFF2-40B4-BE49-F238E27FC236}">
                  <a16:creationId xmlns:a16="http://schemas.microsoft.com/office/drawing/2014/main" id="{62256DD9-FEA3-4A40-80D1-B33F0FF1583E}"/>
                </a:ext>
                <a:ext uri="{C183D7F6-B498-43B3-948B-1728B52AA6E4}">
                  <adec:decorative xmlns:adec="http://schemas.microsoft.com/office/drawing/2017/decorative" val="1"/>
                </a:ext>
              </a:extLst>
            </p:cNvPr>
            <p:cNvSpPr/>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88">
              <a:extLst>
                <a:ext uri="{FF2B5EF4-FFF2-40B4-BE49-F238E27FC236}">
                  <a16:creationId xmlns:a16="http://schemas.microsoft.com/office/drawing/2014/main" id="{534E9839-EAD7-3C49-8D10-E4BFE0820820}"/>
                </a:ext>
                <a:ext uri="{C183D7F6-B498-43B3-948B-1728B52AA6E4}">
                  <adec:decorative xmlns:adec="http://schemas.microsoft.com/office/drawing/2017/decorative" val="1"/>
                </a:ext>
              </a:extLst>
            </p:cNvPr>
            <p:cNvSpPr/>
            <p:nvPr/>
          </p:nvSpPr>
          <p:spPr>
            <a:xfrm>
              <a:off x="11653180" y="2180552"/>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89">
              <a:extLst>
                <a:ext uri="{FF2B5EF4-FFF2-40B4-BE49-F238E27FC236}">
                  <a16:creationId xmlns:a16="http://schemas.microsoft.com/office/drawing/2014/main" id="{DDFC3FA6-9BB5-A34E-9337-A2E9A1EED931}"/>
                </a:ext>
                <a:ext uri="{C183D7F6-B498-43B3-948B-1728B52AA6E4}">
                  <adec:decorative xmlns:adec="http://schemas.microsoft.com/office/drawing/2017/decorative" val="1"/>
                </a:ext>
              </a:extLst>
            </p:cNvPr>
            <p:cNvSpPr/>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97">
              <a:extLst>
                <a:ext uri="{FF2B5EF4-FFF2-40B4-BE49-F238E27FC236}">
                  <a16:creationId xmlns:a16="http://schemas.microsoft.com/office/drawing/2014/main" id="{45000D9E-4AD7-5A4F-8E99-302F388C833B}"/>
                </a:ext>
                <a:ext uri="{C183D7F6-B498-43B3-948B-1728B52AA6E4}">
                  <adec:decorative xmlns:adec="http://schemas.microsoft.com/office/drawing/2017/decorative" val="1"/>
                </a:ext>
              </a:extLst>
            </p:cNvPr>
            <p:cNvSpPr/>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p:cNvSpPr>
            <a:spLocks noGrp="1"/>
          </p:cNvSpPr>
          <p:nvPr>
            <p:ph type="ctrTitle"/>
          </p:nvPr>
        </p:nvSpPr>
        <p:spPr>
          <a:xfrm>
            <a:off x="4739751" y="768334"/>
            <a:ext cx="6479629" cy="2866405"/>
          </a:xfrm>
        </p:spPr>
        <p:txBody>
          <a:bodyPr>
            <a:normAutofit/>
          </a:bodyPr>
          <a:lstStyle/>
          <a:p>
            <a:pPr algn="ctr"/>
            <a:r>
              <a:rPr lang="en-US" dirty="0" err="1"/>
              <a:t>Biochem</a:t>
            </a:r>
            <a:r>
              <a:rPr lang="en-US" dirty="0"/>
              <a:t> 3BP3</a:t>
            </a:r>
          </a:p>
        </p:txBody>
      </p:sp>
      <p:sp>
        <p:nvSpPr>
          <p:cNvPr id="3" name="Subtitle 2"/>
          <p:cNvSpPr>
            <a:spLocks noGrp="1"/>
          </p:cNvSpPr>
          <p:nvPr>
            <p:ph type="subTitle" idx="1"/>
          </p:nvPr>
        </p:nvSpPr>
        <p:spPr>
          <a:xfrm>
            <a:off x="4769059" y="1792084"/>
            <a:ext cx="6479629" cy="2045415"/>
          </a:xfrm>
        </p:spPr>
        <p:txBody>
          <a:bodyPr>
            <a:noAutofit/>
          </a:bodyPr>
          <a:lstStyle/>
          <a:p>
            <a:pPr algn="ctr"/>
            <a:r>
              <a:rPr lang="en-US" sz="3200" b="1" dirty="0">
                <a:ea typeface="+mn-lt"/>
                <a:cs typeface="+mn-lt"/>
              </a:rPr>
              <a:t>RNA-Seq, </a:t>
            </a:r>
            <a:r>
              <a:rPr lang="en-US" sz="3200" b="1" dirty="0" err="1">
                <a:ea typeface="+mn-lt"/>
                <a:cs typeface="+mn-lt"/>
              </a:rPr>
              <a:t>ChIP</a:t>
            </a:r>
            <a:r>
              <a:rPr lang="en-US" sz="3200" b="1" dirty="0">
                <a:ea typeface="+mn-lt"/>
                <a:cs typeface="+mn-lt"/>
              </a:rPr>
              <a:t>-Seq, Bisulfite-Seq</a:t>
            </a:r>
            <a:endParaRPr lang="en-US" sz="3200" dirty="0">
              <a:ea typeface="+mn-lt"/>
              <a:cs typeface="+mn-lt"/>
            </a:endParaRPr>
          </a:p>
        </p:txBody>
      </p:sp>
      <p:pic>
        <p:nvPicPr>
          <p:cNvPr id="4" name="Picture 3" descr="An abstract genetic concept">
            <a:extLst>
              <a:ext uri="{FF2B5EF4-FFF2-40B4-BE49-F238E27FC236}">
                <a16:creationId xmlns:a16="http://schemas.microsoft.com/office/drawing/2014/main" id="{2C5AF339-D522-43EE-A79E-B0631F88F4FE}"/>
              </a:ext>
            </a:extLst>
          </p:cNvPr>
          <p:cNvPicPr>
            <a:picLocks noChangeAspect="1"/>
          </p:cNvPicPr>
          <p:nvPr/>
        </p:nvPicPr>
        <p:blipFill rotWithShape="1">
          <a:blip r:embed="rId2"/>
          <a:srcRect l="21399" r="17754" b="11"/>
          <a:stretch/>
        </p:blipFill>
        <p:spPr>
          <a:xfrm>
            <a:off x="20" y="1"/>
            <a:ext cx="4173349" cy="6857999"/>
          </a:xfrm>
          <a:prstGeom prst="rect">
            <a:avLst/>
          </a:prstGeom>
        </p:spPr>
      </p:pic>
      <p:cxnSp>
        <p:nvCxnSpPr>
          <p:cNvPr id="20" name="Straight Connector 19">
            <a:extLst>
              <a:ext uri="{FF2B5EF4-FFF2-40B4-BE49-F238E27FC236}">
                <a16:creationId xmlns:a16="http://schemas.microsoft.com/office/drawing/2014/main" id="{EEA70831-9A8D-3B4D-8EA5-EE32F93E94E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nvCxnSpPr>
        <p:spPr>
          <a:xfrm>
            <a:off x="4739752" y="6087110"/>
            <a:ext cx="6883742"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 name="AutoShape 4" descr="harok — Michael G. Surette Laboratory"/>
          <p:cNvSpPr>
            <a:spLocks noChangeAspect="1" noChangeArrowheads="1"/>
          </p:cNvSpPr>
          <p:nvPr/>
        </p:nvSpPr>
        <p:spPr bwMode="auto">
          <a:xfrm>
            <a:off x="0" y="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TextBox 4">
            <a:extLst>
              <a:ext uri="{FF2B5EF4-FFF2-40B4-BE49-F238E27FC236}">
                <a16:creationId xmlns:a16="http://schemas.microsoft.com/office/drawing/2014/main" id="{96F6C704-1620-034E-B78F-4467A5495AD9}"/>
              </a:ext>
            </a:extLst>
          </p:cNvPr>
          <p:cNvSpPr txBox="1"/>
          <p:nvPr/>
        </p:nvSpPr>
        <p:spPr>
          <a:xfrm>
            <a:off x="8321040" y="4297680"/>
            <a:ext cx="2927648" cy="369332"/>
          </a:xfrm>
          <a:prstGeom prst="rect">
            <a:avLst/>
          </a:prstGeom>
          <a:noFill/>
        </p:spPr>
        <p:txBody>
          <a:bodyPr wrap="square" rtlCol="0">
            <a:spAutoFit/>
          </a:bodyPr>
          <a:lstStyle/>
          <a:p>
            <a:r>
              <a:rPr lang="en-US" dirty="0"/>
              <a:t>Week of Nov 15, 2021</a:t>
            </a:r>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2"/>
          <p:cNvSpPr>
            <a:spLocks noGrp="1" noChangeArrowheads="1"/>
          </p:cNvSpPr>
          <p:nvPr>
            <p:ph type="title"/>
          </p:nvPr>
        </p:nvSpPr>
        <p:spPr>
          <a:xfrm>
            <a:off x="565150" y="770890"/>
            <a:ext cx="9503524" cy="1268984"/>
          </a:xfrm>
        </p:spPr>
        <p:txBody>
          <a:bodyPr/>
          <a:lstStyle/>
          <a:p>
            <a:pPr algn="l" eaLnBrk="1" hangingPunct="1"/>
            <a:r>
              <a:rPr lang="en-US" sz="3200" dirty="0"/>
              <a:t>Transcription, Regulation, Epigenetics</a:t>
            </a:r>
          </a:p>
        </p:txBody>
      </p:sp>
      <p:sp>
        <p:nvSpPr>
          <p:cNvPr id="2" name="Content Placeholder 1">
            <a:extLst>
              <a:ext uri="{FF2B5EF4-FFF2-40B4-BE49-F238E27FC236}">
                <a16:creationId xmlns:a16="http://schemas.microsoft.com/office/drawing/2014/main" id="{418575DB-4D2D-5246-95CC-E3ABF50069DC}"/>
              </a:ext>
            </a:extLst>
          </p:cNvPr>
          <p:cNvSpPr>
            <a:spLocks noGrp="1"/>
          </p:cNvSpPr>
          <p:nvPr>
            <p:ph idx="1"/>
          </p:nvPr>
        </p:nvSpPr>
        <p:spPr>
          <a:xfrm>
            <a:off x="565150" y="2160016"/>
            <a:ext cx="9606266" cy="3601212"/>
          </a:xfrm>
        </p:spPr>
        <p:txBody>
          <a:bodyPr>
            <a:normAutofit/>
          </a:bodyPr>
          <a:lstStyle/>
          <a:p>
            <a:pPr marL="342900" indent="-342900">
              <a:buFont typeface="Arial"/>
              <a:buChar char="•"/>
            </a:pPr>
            <a:r>
              <a:rPr lang="en-US" dirty="0"/>
              <a:t>RNA-Seq is a NGS method to estimate the abundance of mRNA transcripts in the transcriptome</a:t>
            </a:r>
          </a:p>
          <a:p>
            <a:pPr marL="342900" indent="-342900">
              <a:buFont typeface="Arial"/>
              <a:buChar char="•"/>
            </a:pPr>
            <a:endParaRPr lang="en-US" dirty="0"/>
          </a:p>
          <a:p>
            <a:pPr marL="342900" indent="-342900">
              <a:buFont typeface="Arial"/>
              <a:buChar char="•"/>
            </a:pPr>
            <a:r>
              <a:rPr lang="en-US" dirty="0" err="1"/>
              <a:t>ChIP</a:t>
            </a:r>
            <a:r>
              <a:rPr lang="en-US" dirty="0"/>
              <a:t>-Seq is a NGS method to detect transcription factor or other DNA-binding protein binding sites in the genome</a:t>
            </a:r>
          </a:p>
          <a:p>
            <a:pPr marL="342900" indent="-342900">
              <a:buFont typeface="Arial"/>
              <a:buChar char="•"/>
            </a:pPr>
            <a:endParaRPr lang="en-US" dirty="0"/>
          </a:p>
          <a:p>
            <a:pPr marL="342900" indent="-342900">
              <a:buFont typeface="Arial"/>
              <a:buChar char="•"/>
            </a:pPr>
            <a:r>
              <a:rPr lang="en-US" dirty="0"/>
              <a:t>Bisulfite-Seq is a NGS method to determine methylation patterns in the genome</a:t>
            </a:r>
          </a:p>
          <a:p>
            <a:pPr marL="342900" indent="-342900">
              <a:buFont typeface="Arial"/>
              <a:buChar char="•"/>
            </a:pPr>
            <a:endParaRPr lang="en-US" dirty="0"/>
          </a:p>
          <a:p>
            <a:endParaRPr lang="en-US" dirty="0"/>
          </a:p>
          <a:p>
            <a:endParaRPr lang="en-US" dirty="0"/>
          </a:p>
        </p:txBody>
      </p:sp>
    </p:spTree>
    <p:extLst>
      <p:ext uri="{BB962C8B-B14F-4D97-AF65-F5344CB8AC3E}">
        <p14:creationId xmlns:p14="http://schemas.microsoft.com/office/powerpoint/2010/main" val="38776240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2"/>
          <p:cNvSpPr>
            <a:spLocks noGrp="1" noChangeArrowheads="1"/>
          </p:cNvSpPr>
          <p:nvPr>
            <p:ph type="title"/>
          </p:nvPr>
        </p:nvSpPr>
        <p:spPr>
          <a:xfrm>
            <a:off x="565150" y="770890"/>
            <a:ext cx="9698733" cy="1268984"/>
          </a:xfrm>
        </p:spPr>
        <p:txBody>
          <a:bodyPr/>
          <a:lstStyle/>
          <a:p>
            <a:pPr algn="l" eaLnBrk="1" hangingPunct="1"/>
            <a:r>
              <a:rPr lang="en-US" sz="3200" dirty="0"/>
              <a:t>Transcription, Regulation, Epigenetics</a:t>
            </a:r>
          </a:p>
        </p:txBody>
      </p:sp>
      <p:sp>
        <p:nvSpPr>
          <p:cNvPr id="2" name="Content Placeholder 1">
            <a:extLst>
              <a:ext uri="{FF2B5EF4-FFF2-40B4-BE49-F238E27FC236}">
                <a16:creationId xmlns:a16="http://schemas.microsoft.com/office/drawing/2014/main" id="{F7E75CA6-6107-4640-80E9-23809D3AFA1B}"/>
              </a:ext>
            </a:extLst>
          </p:cNvPr>
          <p:cNvSpPr>
            <a:spLocks noGrp="1"/>
          </p:cNvSpPr>
          <p:nvPr>
            <p:ph idx="1"/>
          </p:nvPr>
        </p:nvSpPr>
        <p:spPr>
          <a:xfrm>
            <a:off x="565150" y="2160016"/>
            <a:ext cx="9698733" cy="3601212"/>
          </a:xfrm>
        </p:spPr>
        <p:txBody>
          <a:bodyPr>
            <a:normAutofit fontScale="92500" lnSpcReduction="10000"/>
          </a:bodyPr>
          <a:lstStyle/>
          <a:p>
            <a:pPr marL="0" indent="0">
              <a:buNone/>
            </a:pPr>
            <a:r>
              <a:rPr lang="en-US" sz="2000" dirty="0"/>
              <a:t>Each method relies on the generation of millions of NGS reads</a:t>
            </a:r>
          </a:p>
          <a:p>
            <a:pPr marL="352425" lvl="1" indent="-342900"/>
            <a:r>
              <a:rPr lang="en-US" dirty="0"/>
              <a:t>These are DIRECT methods!</a:t>
            </a:r>
          </a:p>
          <a:p>
            <a:pPr marL="352425" lvl="1" indent="-342900"/>
            <a:r>
              <a:rPr lang="en-US" dirty="0"/>
              <a:t>How the reads are generated determines what is being measured – novel library preparation methods</a:t>
            </a:r>
          </a:p>
          <a:p>
            <a:pPr marL="352425" lvl="1" indent="-342900"/>
            <a:r>
              <a:rPr lang="en-US" dirty="0"/>
              <a:t>All three methods rely heavily on the alignment of short NGS reads to reference genome sequences using variants of the Burrows-Wheeler Transform (e.g. BWA, </a:t>
            </a:r>
            <a:r>
              <a:rPr lang="en-US" dirty="0" err="1"/>
              <a:t>Tophat</a:t>
            </a:r>
            <a:r>
              <a:rPr lang="en-US" dirty="0"/>
              <a:t>, HiSAT2, etc.)</a:t>
            </a:r>
          </a:p>
          <a:p>
            <a:pPr marL="352425" lvl="1" indent="-342900"/>
            <a:r>
              <a:rPr lang="en-US" dirty="0"/>
              <a:t>Depth of sampling of NGS reads will vary among replicates and the data thus require normalization</a:t>
            </a:r>
          </a:p>
          <a:p>
            <a:pPr marL="352425" lvl="1" indent="-342900"/>
            <a:r>
              <a:rPr lang="en-US" dirty="0"/>
              <a:t>Some of the methods rely heavily upon use of technical controls (i.e. a control for the methodology, not the experimental conditions)</a:t>
            </a:r>
          </a:p>
        </p:txBody>
      </p:sp>
    </p:spTree>
    <p:extLst>
      <p:ext uri="{BB962C8B-B14F-4D97-AF65-F5344CB8AC3E}">
        <p14:creationId xmlns:p14="http://schemas.microsoft.com/office/powerpoint/2010/main" val="3429344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2"/>
          <p:cNvSpPr>
            <a:spLocks noGrp="1" noChangeArrowheads="1"/>
          </p:cNvSpPr>
          <p:nvPr>
            <p:ph type="title"/>
          </p:nvPr>
        </p:nvSpPr>
        <p:spPr>
          <a:xfrm>
            <a:off x="565150" y="770890"/>
            <a:ext cx="10356279" cy="1268984"/>
          </a:xfrm>
        </p:spPr>
        <p:txBody>
          <a:bodyPr/>
          <a:lstStyle/>
          <a:p>
            <a:pPr algn="l" eaLnBrk="1" hangingPunct="1"/>
            <a:r>
              <a:rPr lang="en-US" sz="3200" dirty="0"/>
              <a:t>What is a technical control?</a:t>
            </a:r>
          </a:p>
        </p:txBody>
      </p:sp>
      <p:sp>
        <p:nvSpPr>
          <p:cNvPr id="2" name="Content Placeholder 1">
            <a:extLst>
              <a:ext uri="{FF2B5EF4-FFF2-40B4-BE49-F238E27FC236}">
                <a16:creationId xmlns:a16="http://schemas.microsoft.com/office/drawing/2014/main" id="{535E49AB-D72D-C844-B84F-84D8C130E821}"/>
              </a:ext>
            </a:extLst>
          </p:cNvPr>
          <p:cNvSpPr>
            <a:spLocks noGrp="1"/>
          </p:cNvSpPr>
          <p:nvPr>
            <p:ph idx="1"/>
          </p:nvPr>
        </p:nvSpPr>
        <p:spPr>
          <a:xfrm>
            <a:off x="565150" y="2160016"/>
            <a:ext cx="10356279" cy="3601212"/>
          </a:xfrm>
        </p:spPr>
        <p:txBody>
          <a:bodyPr>
            <a:normAutofit fontScale="92500" lnSpcReduction="20000"/>
          </a:bodyPr>
          <a:lstStyle/>
          <a:p>
            <a:pPr marL="342900" indent="-342900">
              <a:buFont typeface="Arial"/>
              <a:buChar char="•"/>
            </a:pPr>
            <a:r>
              <a:rPr lang="en-US" sz="2000" dirty="0"/>
              <a:t>A </a:t>
            </a:r>
            <a:r>
              <a:rPr lang="en-US" sz="2000" b="1" u="sng" dirty="0"/>
              <a:t>technical control</a:t>
            </a:r>
            <a:r>
              <a:rPr lang="en-US" sz="2000" b="1" dirty="0"/>
              <a:t> </a:t>
            </a:r>
            <a:r>
              <a:rPr lang="en-US" sz="2000" dirty="0"/>
              <a:t>corrects for steps in the </a:t>
            </a:r>
            <a:r>
              <a:rPr lang="en-US" sz="2000" b="1" u="sng" dirty="0"/>
              <a:t>assay</a:t>
            </a:r>
            <a:r>
              <a:rPr lang="en-US" sz="2000" dirty="0"/>
              <a:t> being used. It removes background noise or bias in the technology, resulting in corrected values being used for statistical tests. </a:t>
            </a:r>
          </a:p>
          <a:p>
            <a:pPr marL="342900" indent="-342900">
              <a:buFont typeface="Arial"/>
              <a:buChar char="•"/>
            </a:pPr>
            <a:r>
              <a:rPr lang="en-US" sz="2000" dirty="0"/>
              <a:t>In the microarray lab, we made technical corrections without explicit use of technical controls:</a:t>
            </a:r>
          </a:p>
          <a:p>
            <a:pPr marL="800100" lvl="1" indent="-342900">
              <a:buFont typeface="Arial"/>
              <a:buChar char="•"/>
            </a:pPr>
            <a:r>
              <a:rPr lang="en-US" dirty="0"/>
              <a:t>Background subtraction in microarrays to remove background fluorescence of glass</a:t>
            </a:r>
          </a:p>
          <a:p>
            <a:pPr marL="800100" lvl="1" indent="-342900">
              <a:buFont typeface="Arial"/>
              <a:buChar char="•"/>
            </a:pPr>
            <a:r>
              <a:rPr lang="en-US" dirty="0"/>
              <a:t>Non-linear normalization across microarrays due to loading error</a:t>
            </a:r>
            <a:endParaRPr lang="en-US" sz="2000" dirty="0"/>
          </a:p>
          <a:p>
            <a:pPr marL="342900" indent="-342900">
              <a:buFont typeface="Arial"/>
              <a:buChar char="•"/>
            </a:pPr>
            <a:r>
              <a:rPr lang="en-US" sz="2000" dirty="0"/>
              <a:t>An </a:t>
            </a:r>
            <a:r>
              <a:rPr lang="en-US" sz="2000" b="1" u="sng" dirty="0"/>
              <a:t>experimental control</a:t>
            </a:r>
            <a:r>
              <a:rPr lang="en-US" sz="2000" b="1" dirty="0"/>
              <a:t> </a:t>
            </a:r>
            <a:r>
              <a:rPr lang="en-US" sz="2000" dirty="0"/>
              <a:t>corrects for steps in the </a:t>
            </a:r>
            <a:r>
              <a:rPr lang="en-US" sz="2000" b="1" u="sng" dirty="0"/>
              <a:t>experiment</a:t>
            </a:r>
            <a:r>
              <a:rPr lang="en-US" sz="2000" dirty="0"/>
              <a:t> to focus the observed values on the effect being studied. For example:</a:t>
            </a:r>
          </a:p>
          <a:p>
            <a:pPr marL="800100" lvl="1" indent="-342900">
              <a:buFont typeface="Arial"/>
              <a:buChar char="•"/>
            </a:pPr>
            <a:r>
              <a:rPr lang="en-US" dirty="0"/>
              <a:t>Zebrafish embryos exposed to TCDD (dissolved in DMSO)</a:t>
            </a:r>
          </a:p>
          <a:p>
            <a:pPr marL="800100" lvl="1" indent="-342900">
              <a:buFont typeface="Arial"/>
              <a:buChar char="•"/>
            </a:pPr>
            <a:r>
              <a:rPr lang="en-US" dirty="0"/>
              <a:t>Zebrafish embryos exposed to DMSO only</a:t>
            </a:r>
          </a:p>
        </p:txBody>
      </p:sp>
    </p:spTree>
    <p:extLst>
      <p:ext uri="{BB962C8B-B14F-4D97-AF65-F5344CB8AC3E}">
        <p14:creationId xmlns:p14="http://schemas.microsoft.com/office/powerpoint/2010/main" val="13616800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A close up of a logo&#10;&#10;Description automatically generated">
            <a:extLst>
              <a:ext uri="{FF2B5EF4-FFF2-40B4-BE49-F238E27FC236}">
                <a16:creationId xmlns:a16="http://schemas.microsoft.com/office/drawing/2014/main" id="{0EB35364-5724-2F4E-9A47-3A183EBBFF81}"/>
              </a:ext>
            </a:extLst>
          </p:cNvPr>
          <p:cNvPicPr>
            <a:picLocks noChangeAspect="1"/>
          </p:cNvPicPr>
          <p:nvPr/>
        </p:nvPicPr>
        <p:blipFill>
          <a:blip r:embed="rId3"/>
          <a:stretch>
            <a:fillRect/>
          </a:stretch>
        </p:blipFill>
        <p:spPr>
          <a:xfrm>
            <a:off x="4826000" y="2159000"/>
            <a:ext cx="2540000" cy="2540000"/>
          </a:xfrm>
          <a:prstGeom prst="rect">
            <a:avLst/>
          </a:prstGeom>
          <a:noFill/>
        </p:spPr>
      </p:pic>
      <p:sp>
        <p:nvSpPr>
          <p:cNvPr id="2" name="Title 1">
            <a:extLst>
              <a:ext uri="{FF2B5EF4-FFF2-40B4-BE49-F238E27FC236}">
                <a16:creationId xmlns:a16="http://schemas.microsoft.com/office/drawing/2014/main" id="{430342C1-B547-5048-B915-3FBD66145208}"/>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19191099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2"/>
          <p:cNvSpPr>
            <a:spLocks noGrp="1" noChangeArrowheads="1"/>
          </p:cNvSpPr>
          <p:nvPr>
            <p:ph type="title"/>
          </p:nvPr>
        </p:nvSpPr>
        <p:spPr/>
        <p:txBody>
          <a:bodyPr/>
          <a:lstStyle/>
          <a:p>
            <a:pPr algn="l" eaLnBrk="1" hangingPunct="1"/>
            <a:r>
              <a:rPr lang="en-US" sz="3200" dirty="0"/>
              <a:t>RNA-</a:t>
            </a:r>
            <a:r>
              <a:rPr lang="en-US" sz="3200" dirty="0" err="1"/>
              <a:t>Seq</a:t>
            </a:r>
            <a:endParaRPr lang="en-US" sz="3200" dirty="0"/>
          </a:p>
        </p:txBody>
      </p:sp>
      <p:sp>
        <p:nvSpPr>
          <p:cNvPr id="2" name="Content Placeholder 1">
            <a:extLst>
              <a:ext uri="{FF2B5EF4-FFF2-40B4-BE49-F238E27FC236}">
                <a16:creationId xmlns:a16="http://schemas.microsoft.com/office/drawing/2014/main" id="{0CDB4549-6220-4745-8C60-FF3FAF24CE5B}"/>
              </a:ext>
            </a:extLst>
          </p:cNvPr>
          <p:cNvSpPr>
            <a:spLocks noGrp="1"/>
          </p:cNvSpPr>
          <p:nvPr>
            <p:ph idx="1"/>
          </p:nvPr>
        </p:nvSpPr>
        <p:spPr>
          <a:xfrm>
            <a:off x="565150" y="2537232"/>
            <a:ext cx="9780926" cy="3223996"/>
          </a:xfrm>
        </p:spPr>
        <p:txBody>
          <a:bodyPr>
            <a:normAutofit/>
          </a:bodyPr>
          <a:lstStyle/>
          <a:p>
            <a:pPr marL="342900" indent="-342900">
              <a:buFont typeface="Arial"/>
              <a:buChar char="•"/>
            </a:pPr>
            <a:r>
              <a:rPr lang="en-US" sz="2000" dirty="0"/>
              <a:t>Isolate mRNA using the same methods as for microarray experiments</a:t>
            </a:r>
          </a:p>
          <a:p>
            <a:pPr marL="342900" indent="-342900">
              <a:buFont typeface="Arial"/>
              <a:buChar char="•"/>
            </a:pPr>
            <a:r>
              <a:rPr lang="en-US" sz="2000" dirty="0"/>
              <a:t>Fragment the mRNA sample into small pieces of mRNA (or cDNA), link to Illumina </a:t>
            </a:r>
            <a:r>
              <a:rPr lang="en-US" sz="2000" dirty="0" err="1"/>
              <a:t>adapators</a:t>
            </a:r>
            <a:r>
              <a:rPr lang="en-US" sz="2000" dirty="0"/>
              <a:t>, and perform high-throughput DNA sequencing</a:t>
            </a:r>
          </a:p>
          <a:p>
            <a:pPr marL="342900" indent="-342900">
              <a:buFont typeface="Arial"/>
              <a:buChar char="•"/>
            </a:pPr>
            <a:r>
              <a:rPr lang="en-US" sz="2000" dirty="0"/>
              <a:t>Non-biased sampling of the transcriptome</a:t>
            </a:r>
          </a:p>
          <a:p>
            <a:pPr marL="800100" lvl="1" indent="-342900">
              <a:buFont typeface="Arial"/>
              <a:buChar char="•"/>
            </a:pPr>
            <a:r>
              <a:rPr lang="en-US" dirty="0"/>
              <a:t>mRNA fragments are randomly distributed across transcripts</a:t>
            </a:r>
          </a:p>
          <a:p>
            <a:pPr marL="800100" lvl="1" indent="-342900">
              <a:buFont typeface="Arial"/>
              <a:buChar char="•"/>
            </a:pPr>
            <a:r>
              <a:rPr lang="en-US" dirty="0"/>
              <a:t>abundance of fragments is reflective of actual transcript abundance</a:t>
            </a:r>
          </a:p>
        </p:txBody>
      </p:sp>
      <p:sp>
        <p:nvSpPr>
          <p:cNvPr id="5" name="TextBox 4"/>
          <p:cNvSpPr txBox="1"/>
          <p:nvPr/>
        </p:nvSpPr>
        <p:spPr>
          <a:xfrm>
            <a:off x="2423592" y="1556792"/>
            <a:ext cx="1224136" cy="400110"/>
          </a:xfrm>
          <a:prstGeom prst="rect">
            <a:avLst/>
          </a:prstGeom>
          <a:noFill/>
          <a:ln>
            <a:noFill/>
          </a:ln>
        </p:spPr>
        <p:txBody>
          <a:bodyPr wrap="square" rtlCol="0">
            <a:spAutoFit/>
          </a:bodyPr>
          <a:lstStyle/>
          <a:p>
            <a:r>
              <a:rPr lang="en-US" sz="2000" dirty="0"/>
              <a:t>mRNA</a:t>
            </a:r>
          </a:p>
        </p:txBody>
      </p:sp>
      <p:cxnSp>
        <p:nvCxnSpPr>
          <p:cNvPr id="7" name="Straight Connector 6"/>
          <p:cNvCxnSpPr/>
          <p:nvPr/>
        </p:nvCxnSpPr>
        <p:spPr bwMode="auto">
          <a:xfrm>
            <a:off x="3575720" y="1772816"/>
            <a:ext cx="3960440" cy="0"/>
          </a:xfrm>
          <a:prstGeom prst="line">
            <a:avLst/>
          </a:prstGeom>
          <a:solidFill>
            <a:schemeClr val="accent1"/>
          </a:solidFill>
          <a:ln w="38100" cap="flat" cmpd="sng" algn="ctr">
            <a:solidFill>
              <a:schemeClr val="tx1"/>
            </a:solidFill>
            <a:prstDash val="solid"/>
            <a:round/>
            <a:headEnd type="none" w="med" len="med"/>
            <a:tailEnd type="none" w="med" len="med"/>
          </a:ln>
          <a:effectLst/>
        </p:spPr>
      </p:cxnSp>
      <p:sp>
        <p:nvSpPr>
          <p:cNvPr id="8" name="TextBox 7"/>
          <p:cNvSpPr txBox="1"/>
          <p:nvPr/>
        </p:nvSpPr>
        <p:spPr>
          <a:xfrm>
            <a:off x="7464152" y="1578278"/>
            <a:ext cx="2088232" cy="338554"/>
          </a:xfrm>
          <a:prstGeom prst="rect">
            <a:avLst/>
          </a:prstGeom>
          <a:noFill/>
          <a:ln>
            <a:noFill/>
          </a:ln>
        </p:spPr>
        <p:txBody>
          <a:bodyPr wrap="square" rtlCol="0">
            <a:spAutoFit/>
          </a:bodyPr>
          <a:lstStyle/>
          <a:p>
            <a:r>
              <a:rPr lang="en-US" sz="1600" dirty="0"/>
              <a:t>AAAAAAA</a:t>
            </a:r>
          </a:p>
        </p:txBody>
      </p:sp>
      <p:sp>
        <p:nvSpPr>
          <p:cNvPr id="10" name="Rounded Rectangle 9"/>
          <p:cNvSpPr/>
          <p:nvPr/>
        </p:nvSpPr>
        <p:spPr bwMode="auto">
          <a:xfrm>
            <a:off x="3719737" y="1628801"/>
            <a:ext cx="1148757" cy="306229"/>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a:lstStyle/>
          <a:p>
            <a:endParaRPr lang="en-US"/>
          </a:p>
        </p:txBody>
      </p:sp>
      <p:sp>
        <p:nvSpPr>
          <p:cNvPr id="11" name="Rounded Rectangle 10"/>
          <p:cNvSpPr/>
          <p:nvPr/>
        </p:nvSpPr>
        <p:spPr bwMode="auto">
          <a:xfrm>
            <a:off x="4871865" y="1628801"/>
            <a:ext cx="1148757" cy="306229"/>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a:lstStyle/>
          <a:p>
            <a:endParaRPr lang="en-US"/>
          </a:p>
        </p:txBody>
      </p:sp>
      <p:sp>
        <p:nvSpPr>
          <p:cNvPr id="12" name="Rounded Rectangle 11"/>
          <p:cNvSpPr/>
          <p:nvPr/>
        </p:nvSpPr>
        <p:spPr bwMode="auto">
          <a:xfrm>
            <a:off x="6023993" y="1628801"/>
            <a:ext cx="1148757" cy="306229"/>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a:lstStyle/>
          <a:p>
            <a:endParaRPr lang="en-US"/>
          </a:p>
        </p:txBody>
      </p:sp>
      <p:sp>
        <p:nvSpPr>
          <p:cNvPr id="13" name="TextBox 12"/>
          <p:cNvSpPr txBox="1"/>
          <p:nvPr/>
        </p:nvSpPr>
        <p:spPr>
          <a:xfrm>
            <a:off x="3359696" y="1484784"/>
            <a:ext cx="432048" cy="338554"/>
          </a:xfrm>
          <a:prstGeom prst="rect">
            <a:avLst/>
          </a:prstGeom>
          <a:noFill/>
          <a:ln>
            <a:noFill/>
          </a:ln>
        </p:spPr>
        <p:txBody>
          <a:bodyPr wrap="square" rtlCol="0">
            <a:spAutoFit/>
          </a:bodyPr>
          <a:lstStyle/>
          <a:p>
            <a:r>
              <a:rPr lang="en-US" sz="1600" dirty="0"/>
              <a:t>5’</a:t>
            </a:r>
          </a:p>
        </p:txBody>
      </p:sp>
      <p:sp>
        <p:nvSpPr>
          <p:cNvPr id="14" name="TextBox 13"/>
          <p:cNvSpPr txBox="1"/>
          <p:nvPr/>
        </p:nvSpPr>
        <p:spPr>
          <a:xfrm>
            <a:off x="8544272" y="1484784"/>
            <a:ext cx="432048" cy="338554"/>
          </a:xfrm>
          <a:prstGeom prst="rect">
            <a:avLst/>
          </a:prstGeom>
          <a:noFill/>
          <a:ln>
            <a:noFill/>
          </a:ln>
        </p:spPr>
        <p:txBody>
          <a:bodyPr wrap="square" rtlCol="0">
            <a:spAutoFit/>
          </a:bodyPr>
          <a:lstStyle/>
          <a:p>
            <a:r>
              <a:rPr lang="en-US" sz="1600" dirty="0"/>
              <a:t>3’</a:t>
            </a:r>
          </a:p>
        </p:txBody>
      </p:sp>
    </p:spTree>
    <p:extLst>
      <p:ext uri="{BB962C8B-B14F-4D97-AF65-F5344CB8AC3E}">
        <p14:creationId xmlns:p14="http://schemas.microsoft.com/office/powerpoint/2010/main" val="22974401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2"/>
          <p:cNvSpPr>
            <a:spLocks noGrp="1" noChangeArrowheads="1"/>
          </p:cNvSpPr>
          <p:nvPr>
            <p:ph type="title"/>
          </p:nvPr>
        </p:nvSpPr>
        <p:spPr/>
        <p:txBody>
          <a:bodyPr/>
          <a:lstStyle/>
          <a:p>
            <a:pPr algn="l" eaLnBrk="1" hangingPunct="1"/>
            <a:r>
              <a:rPr lang="en-US" sz="3200" dirty="0"/>
              <a:t>RNA-</a:t>
            </a:r>
            <a:r>
              <a:rPr lang="en-US" sz="3200" dirty="0" err="1"/>
              <a:t>Seq</a:t>
            </a:r>
            <a:endParaRPr lang="en-US" sz="3200" dirty="0"/>
          </a:p>
        </p:txBody>
      </p:sp>
      <p:sp>
        <p:nvSpPr>
          <p:cNvPr id="2" name="Content Placeholder 1">
            <a:extLst>
              <a:ext uri="{FF2B5EF4-FFF2-40B4-BE49-F238E27FC236}">
                <a16:creationId xmlns:a16="http://schemas.microsoft.com/office/drawing/2014/main" id="{CFA3FD9F-B3B4-0546-BAA7-212F8853E338}"/>
              </a:ext>
            </a:extLst>
          </p:cNvPr>
          <p:cNvSpPr>
            <a:spLocks noGrp="1"/>
          </p:cNvSpPr>
          <p:nvPr>
            <p:ph idx="1"/>
          </p:nvPr>
        </p:nvSpPr>
        <p:spPr>
          <a:xfrm>
            <a:off x="565150" y="2404152"/>
            <a:ext cx="9411057" cy="3357075"/>
          </a:xfrm>
        </p:spPr>
        <p:txBody>
          <a:bodyPr>
            <a:normAutofit fontScale="92500" lnSpcReduction="20000"/>
          </a:bodyPr>
          <a:lstStyle/>
          <a:p>
            <a:pPr marL="0" indent="0">
              <a:buNone/>
            </a:pPr>
            <a:r>
              <a:rPr lang="en-US" sz="2000" dirty="0"/>
              <a:t>As in genome sequencing, transcriptome sequencing assembly is improved by using Illumina mate-pairs (i.e. forward &amp; reverse reads)</a:t>
            </a:r>
          </a:p>
          <a:p>
            <a:pPr marL="0" indent="0">
              <a:buNone/>
            </a:pPr>
            <a:endParaRPr lang="en-US" sz="2000" dirty="0"/>
          </a:p>
          <a:p>
            <a:pPr marL="0" indent="0">
              <a:buNone/>
            </a:pPr>
            <a:r>
              <a:rPr lang="en-US" sz="2000" dirty="0"/>
              <a:t>Unlike genome sequencing, length of NGS reads is less important</a:t>
            </a:r>
          </a:p>
          <a:p>
            <a:pPr marL="800100" lvl="1" indent="-342900">
              <a:buFont typeface="Arial"/>
              <a:buChar char="•"/>
            </a:pPr>
            <a:r>
              <a:rPr lang="en-US" dirty="0"/>
              <a:t>using small fragment size libraries</a:t>
            </a:r>
          </a:p>
          <a:p>
            <a:pPr marL="800100" lvl="1" indent="-342900">
              <a:buFont typeface="Arial"/>
              <a:buChar char="•"/>
            </a:pPr>
            <a:r>
              <a:rPr lang="en-US" dirty="0"/>
              <a:t>assembly challenge is local (i.e. a transcript) instead of global (i.e. a genome)</a:t>
            </a:r>
          </a:p>
          <a:p>
            <a:pPr marL="800100" lvl="1" indent="-342900">
              <a:buFont typeface="Arial"/>
              <a:buChar char="•"/>
            </a:pPr>
            <a:r>
              <a:rPr lang="en-US" dirty="0"/>
              <a:t>depth of sampling is </a:t>
            </a:r>
            <a:r>
              <a:rPr lang="en-US" b="1" dirty="0"/>
              <a:t>critical</a:t>
            </a:r>
            <a:r>
              <a:rPr lang="en-US" dirty="0"/>
              <a:t> for accurate assessment of transcriptome abundance and there is more to sample than whole-genome shotgun</a:t>
            </a:r>
          </a:p>
          <a:p>
            <a:pPr marL="800100" lvl="1" indent="-342900">
              <a:buFont typeface="Arial"/>
              <a:buChar char="•"/>
            </a:pPr>
            <a:r>
              <a:rPr lang="en-US" dirty="0"/>
              <a:t>often see 2 x 50 bp Illumina sequencing = cost less = more depth</a:t>
            </a:r>
          </a:p>
        </p:txBody>
      </p:sp>
      <p:sp>
        <p:nvSpPr>
          <p:cNvPr id="5" name="TextBox 4"/>
          <p:cNvSpPr txBox="1"/>
          <p:nvPr/>
        </p:nvSpPr>
        <p:spPr>
          <a:xfrm>
            <a:off x="2423592" y="1556792"/>
            <a:ext cx="1224136" cy="400110"/>
          </a:xfrm>
          <a:prstGeom prst="rect">
            <a:avLst/>
          </a:prstGeom>
          <a:noFill/>
          <a:ln>
            <a:noFill/>
          </a:ln>
        </p:spPr>
        <p:txBody>
          <a:bodyPr wrap="square" rtlCol="0">
            <a:spAutoFit/>
          </a:bodyPr>
          <a:lstStyle/>
          <a:p>
            <a:r>
              <a:rPr lang="en-US" sz="2000" dirty="0"/>
              <a:t>mRNA</a:t>
            </a:r>
          </a:p>
        </p:txBody>
      </p:sp>
      <p:cxnSp>
        <p:nvCxnSpPr>
          <p:cNvPr id="7" name="Straight Connector 6"/>
          <p:cNvCxnSpPr/>
          <p:nvPr/>
        </p:nvCxnSpPr>
        <p:spPr bwMode="auto">
          <a:xfrm>
            <a:off x="3575720" y="1772816"/>
            <a:ext cx="3960440" cy="0"/>
          </a:xfrm>
          <a:prstGeom prst="line">
            <a:avLst/>
          </a:prstGeom>
          <a:solidFill>
            <a:schemeClr val="accent1"/>
          </a:solidFill>
          <a:ln w="38100" cap="flat" cmpd="sng" algn="ctr">
            <a:solidFill>
              <a:schemeClr val="tx1"/>
            </a:solidFill>
            <a:prstDash val="solid"/>
            <a:round/>
            <a:headEnd type="none" w="med" len="med"/>
            <a:tailEnd type="none" w="med" len="med"/>
          </a:ln>
          <a:effectLst/>
        </p:spPr>
      </p:cxnSp>
      <p:sp>
        <p:nvSpPr>
          <p:cNvPr id="8" name="TextBox 7"/>
          <p:cNvSpPr txBox="1"/>
          <p:nvPr/>
        </p:nvSpPr>
        <p:spPr>
          <a:xfrm>
            <a:off x="7464152" y="1578278"/>
            <a:ext cx="2088232" cy="338554"/>
          </a:xfrm>
          <a:prstGeom prst="rect">
            <a:avLst/>
          </a:prstGeom>
          <a:noFill/>
          <a:ln>
            <a:noFill/>
          </a:ln>
        </p:spPr>
        <p:txBody>
          <a:bodyPr wrap="square" rtlCol="0">
            <a:spAutoFit/>
          </a:bodyPr>
          <a:lstStyle/>
          <a:p>
            <a:r>
              <a:rPr lang="en-US" sz="1600" dirty="0"/>
              <a:t>AAAAAAA</a:t>
            </a:r>
          </a:p>
        </p:txBody>
      </p:sp>
      <p:sp>
        <p:nvSpPr>
          <p:cNvPr id="10" name="Rounded Rectangle 9"/>
          <p:cNvSpPr/>
          <p:nvPr/>
        </p:nvSpPr>
        <p:spPr bwMode="auto">
          <a:xfrm>
            <a:off x="3719737" y="1628801"/>
            <a:ext cx="1148757" cy="306229"/>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a:lstStyle/>
          <a:p>
            <a:endParaRPr lang="en-US"/>
          </a:p>
        </p:txBody>
      </p:sp>
      <p:sp>
        <p:nvSpPr>
          <p:cNvPr id="11" name="Rounded Rectangle 10"/>
          <p:cNvSpPr/>
          <p:nvPr/>
        </p:nvSpPr>
        <p:spPr bwMode="auto">
          <a:xfrm>
            <a:off x="4871865" y="1628801"/>
            <a:ext cx="1148757" cy="306229"/>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a:lstStyle/>
          <a:p>
            <a:endParaRPr lang="en-US"/>
          </a:p>
        </p:txBody>
      </p:sp>
      <p:sp>
        <p:nvSpPr>
          <p:cNvPr id="12" name="Rounded Rectangle 11"/>
          <p:cNvSpPr/>
          <p:nvPr/>
        </p:nvSpPr>
        <p:spPr bwMode="auto">
          <a:xfrm>
            <a:off x="6023993" y="1628801"/>
            <a:ext cx="1148757" cy="306229"/>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a:lstStyle/>
          <a:p>
            <a:endParaRPr lang="en-US"/>
          </a:p>
        </p:txBody>
      </p:sp>
      <p:sp>
        <p:nvSpPr>
          <p:cNvPr id="13" name="TextBox 12"/>
          <p:cNvSpPr txBox="1"/>
          <p:nvPr/>
        </p:nvSpPr>
        <p:spPr>
          <a:xfrm>
            <a:off x="3359696" y="1484784"/>
            <a:ext cx="432048" cy="338554"/>
          </a:xfrm>
          <a:prstGeom prst="rect">
            <a:avLst/>
          </a:prstGeom>
          <a:noFill/>
          <a:ln>
            <a:noFill/>
          </a:ln>
        </p:spPr>
        <p:txBody>
          <a:bodyPr wrap="square" rtlCol="0">
            <a:spAutoFit/>
          </a:bodyPr>
          <a:lstStyle/>
          <a:p>
            <a:r>
              <a:rPr lang="en-US" sz="1600" dirty="0"/>
              <a:t>5’</a:t>
            </a:r>
          </a:p>
        </p:txBody>
      </p:sp>
      <p:sp>
        <p:nvSpPr>
          <p:cNvPr id="14" name="TextBox 13"/>
          <p:cNvSpPr txBox="1"/>
          <p:nvPr/>
        </p:nvSpPr>
        <p:spPr>
          <a:xfrm>
            <a:off x="8544272" y="1484784"/>
            <a:ext cx="432048" cy="338554"/>
          </a:xfrm>
          <a:prstGeom prst="rect">
            <a:avLst/>
          </a:prstGeom>
          <a:noFill/>
          <a:ln>
            <a:noFill/>
          </a:ln>
        </p:spPr>
        <p:txBody>
          <a:bodyPr wrap="square" rtlCol="0">
            <a:spAutoFit/>
          </a:bodyPr>
          <a:lstStyle/>
          <a:p>
            <a:r>
              <a:rPr lang="en-US" sz="1600" dirty="0"/>
              <a:t>3’</a:t>
            </a:r>
          </a:p>
        </p:txBody>
      </p:sp>
    </p:spTree>
    <p:extLst>
      <p:ext uri="{BB962C8B-B14F-4D97-AF65-F5344CB8AC3E}">
        <p14:creationId xmlns:p14="http://schemas.microsoft.com/office/powerpoint/2010/main" val="8305919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2"/>
          <p:cNvSpPr>
            <a:spLocks noGrp="1" noChangeArrowheads="1"/>
          </p:cNvSpPr>
          <p:nvPr>
            <p:ph type="title"/>
          </p:nvPr>
        </p:nvSpPr>
        <p:spPr/>
        <p:txBody>
          <a:bodyPr/>
          <a:lstStyle/>
          <a:p>
            <a:pPr algn="l" eaLnBrk="1" hangingPunct="1"/>
            <a:r>
              <a:rPr lang="en-US" sz="3200" dirty="0"/>
              <a:t>RNA-</a:t>
            </a:r>
            <a:r>
              <a:rPr lang="en-US" sz="3200" dirty="0" err="1"/>
              <a:t>Seq</a:t>
            </a:r>
            <a:endParaRPr lang="en-US" sz="3200" dirty="0"/>
          </a:p>
        </p:txBody>
      </p:sp>
      <p:sp>
        <p:nvSpPr>
          <p:cNvPr id="2" name="Content Placeholder 1">
            <a:extLst>
              <a:ext uri="{FF2B5EF4-FFF2-40B4-BE49-F238E27FC236}">
                <a16:creationId xmlns:a16="http://schemas.microsoft.com/office/drawing/2014/main" id="{926019BD-22DE-C640-8B9C-70D27F9F3918}"/>
              </a:ext>
            </a:extLst>
          </p:cNvPr>
          <p:cNvSpPr>
            <a:spLocks noGrp="1"/>
          </p:cNvSpPr>
          <p:nvPr>
            <p:ph idx="1"/>
          </p:nvPr>
        </p:nvSpPr>
        <p:spPr>
          <a:xfrm>
            <a:off x="565150" y="2160016"/>
            <a:ext cx="9482976" cy="3601212"/>
          </a:xfrm>
        </p:spPr>
        <p:txBody>
          <a:bodyPr>
            <a:normAutofit/>
          </a:bodyPr>
          <a:lstStyle/>
          <a:p>
            <a:pPr marL="342900" indent="-342900">
              <a:buFont typeface="Arial"/>
              <a:buChar char="•"/>
            </a:pPr>
            <a:r>
              <a:rPr lang="en-US" dirty="0"/>
              <a:t>NGS reads are mapped to the genome sequence using mRNA specific variants (e.g. HiSAT2) of the Burrows-Wheeler Transform since RNA-Seq reads will not contain intron sequences</a:t>
            </a:r>
          </a:p>
          <a:p>
            <a:pPr marL="342900" indent="-342900">
              <a:buFont typeface="Arial"/>
              <a:buChar char="•"/>
            </a:pPr>
            <a:endParaRPr lang="en-US" dirty="0"/>
          </a:p>
          <a:p>
            <a:pPr marL="342900" indent="-342900">
              <a:buFont typeface="Arial"/>
              <a:buChar char="•"/>
            </a:pPr>
            <a:r>
              <a:rPr lang="en-US" dirty="0"/>
              <a:t>RNA-Seq thus not only measures transcript abundance but it also helps define transcript models – intron/exon boundaries – as well as detect alternate splicing</a:t>
            </a:r>
          </a:p>
        </p:txBody>
      </p:sp>
    </p:spTree>
    <p:extLst>
      <p:ext uri="{BB962C8B-B14F-4D97-AF65-F5344CB8AC3E}">
        <p14:creationId xmlns:p14="http://schemas.microsoft.com/office/powerpoint/2010/main" val="11605922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2"/>
          <p:cNvSpPr>
            <a:spLocks noGrp="1" noChangeArrowheads="1"/>
          </p:cNvSpPr>
          <p:nvPr>
            <p:ph type="title"/>
          </p:nvPr>
        </p:nvSpPr>
        <p:spPr/>
        <p:txBody>
          <a:bodyPr/>
          <a:lstStyle/>
          <a:p>
            <a:pPr algn="l" eaLnBrk="1" hangingPunct="1"/>
            <a:r>
              <a:rPr lang="en-US" sz="3200" dirty="0"/>
              <a:t>RNA-</a:t>
            </a:r>
            <a:r>
              <a:rPr lang="en-US" sz="3200" dirty="0" err="1"/>
              <a:t>Seq</a:t>
            </a:r>
            <a:endParaRPr lang="en-US" sz="3200" dirty="0"/>
          </a:p>
        </p:txBody>
      </p:sp>
      <p:pic>
        <p:nvPicPr>
          <p:cNvPr id="4" name="Picture 3" descr="RNA-seq.tif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11624" y="1196752"/>
            <a:ext cx="6480720" cy="5375362"/>
          </a:xfrm>
          <a:prstGeom prst="rect">
            <a:avLst/>
          </a:prstGeom>
        </p:spPr>
      </p:pic>
      <p:sp>
        <p:nvSpPr>
          <p:cNvPr id="5" name="TextBox 4"/>
          <p:cNvSpPr txBox="1"/>
          <p:nvPr/>
        </p:nvSpPr>
        <p:spPr>
          <a:xfrm>
            <a:off x="4511824" y="1196752"/>
            <a:ext cx="2088232" cy="338554"/>
          </a:xfrm>
          <a:prstGeom prst="rect">
            <a:avLst/>
          </a:prstGeom>
          <a:noFill/>
          <a:ln>
            <a:noFill/>
          </a:ln>
        </p:spPr>
        <p:txBody>
          <a:bodyPr wrap="square" rtlCol="0">
            <a:spAutoFit/>
          </a:bodyPr>
          <a:lstStyle/>
          <a:p>
            <a:r>
              <a:rPr lang="en-US" sz="1600" i="1" dirty="0">
                <a:solidFill>
                  <a:srgbClr val="000000"/>
                </a:solidFill>
              </a:rPr>
              <a:t>intron</a:t>
            </a:r>
          </a:p>
        </p:txBody>
      </p:sp>
      <p:sp>
        <p:nvSpPr>
          <p:cNvPr id="6" name="TextBox 5"/>
          <p:cNvSpPr txBox="1"/>
          <p:nvPr/>
        </p:nvSpPr>
        <p:spPr>
          <a:xfrm>
            <a:off x="6672064" y="1124744"/>
            <a:ext cx="2088232" cy="338554"/>
          </a:xfrm>
          <a:prstGeom prst="rect">
            <a:avLst/>
          </a:prstGeom>
          <a:noFill/>
          <a:ln>
            <a:noFill/>
          </a:ln>
        </p:spPr>
        <p:txBody>
          <a:bodyPr wrap="square" rtlCol="0">
            <a:spAutoFit/>
          </a:bodyPr>
          <a:lstStyle/>
          <a:p>
            <a:r>
              <a:rPr lang="en-US" sz="1600" i="1" dirty="0">
                <a:solidFill>
                  <a:srgbClr val="000000"/>
                </a:solidFill>
              </a:rPr>
              <a:t>intron</a:t>
            </a:r>
          </a:p>
        </p:txBody>
      </p:sp>
    </p:spTree>
    <p:extLst>
      <p:ext uri="{BB962C8B-B14F-4D97-AF65-F5344CB8AC3E}">
        <p14:creationId xmlns:p14="http://schemas.microsoft.com/office/powerpoint/2010/main" val="36775542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2"/>
          <p:cNvSpPr>
            <a:spLocks noGrp="1" noChangeArrowheads="1"/>
          </p:cNvSpPr>
          <p:nvPr>
            <p:ph type="title"/>
          </p:nvPr>
        </p:nvSpPr>
        <p:spPr/>
        <p:txBody>
          <a:bodyPr/>
          <a:lstStyle/>
          <a:p>
            <a:pPr algn="l" eaLnBrk="1" hangingPunct="1"/>
            <a:r>
              <a:rPr lang="en-US" sz="3200" dirty="0"/>
              <a:t>RNA-</a:t>
            </a:r>
            <a:r>
              <a:rPr lang="en-US" sz="3200" dirty="0" err="1"/>
              <a:t>Seq</a:t>
            </a:r>
            <a:endParaRPr lang="en-US" sz="3200" dirty="0"/>
          </a:p>
        </p:txBody>
      </p:sp>
      <p:sp>
        <p:nvSpPr>
          <p:cNvPr id="2" name="Content Placeholder 1">
            <a:extLst>
              <a:ext uri="{FF2B5EF4-FFF2-40B4-BE49-F238E27FC236}">
                <a16:creationId xmlns:a16="http://schemas.microsoft.com/office/drawing/2014/main" id="{3A1C1488-1899-894D-9755-9C71542CBA1C}"/>
              </a:ext>
            </a:extLst>
          </p:cNvPr>
          <p:cNvSpPr>
            <a:spLocks noGrp="1"/>
          </p:cNvSpPr>
          <p:nvPr>
            <p:ph idx="1"/>
          </p:nvPr>
        </p:nvSpPr>
        <p:spPr>
          <a:xfrm>
            <a:off x="565150" y="1777429"/>
            <a:ext cx="9719281" cy="3983799"/>
          </a:xfrm>
        </p:spPr>
        <p:txBody>
          <a:bodyPr>
            <a:normAutofit fontScale="85000" lnSpcReduction="20000"/>
          </a:bodyPr>
          <a:lstStyle/>
          <a:p>
            <a:pPr marL="342900" indent="-342900">
              <a:buFont typeface="Arial"/>
              <a:buChar char="•"/>
            </a:pPr>
            <a:r>
              <a:rPr lang="en-US" sz="2000" dirty="0"/>
              <a:t>Since each RNA-Seq mate pair is generated from a single mRNA fragment, a mate-pair is the base unit for measurement of transcript abundance</a:t>
            </a:r>
          </a:p>
          <a:p>
            <a:pPr marL="342900" indent="-342900">
              <a:buFont typeface="Arial"/>
              <a:buChar char="•"/>
            </a:pPr>
            <a:r>
              <a:rPr lang="en-US" sz="2000" dirty="0"/>
              <a:t>Linear normalization methods adjust for sampling effort and gene size; FPKM = fragments per kilobase of transcript per million </a:t>
            </a:r>
            <a:r>
              <a:rPr lang="en-US" sz="2000" u="sng" dirty="0"/>
              <a:t>mapped</a:t>
            </a:r>
            <a:r>
              <a:rPr lang="en-US" sz="2000" dirty="0"/>
              <a:t> reads; for example:</a:t>
            </a:r>
          </a:p>
          <a:p>
            <a:pPr marL="2628900" lvl="5" indent="-342900">
              <a:buFont typeface="Arial"/>
              <a:buChar char="•"/>
            </a:pPr>
            <a:r>
              <a:rPr lang="en-US" dirty="0"/>
              <a:t>11,000,000 RNA-Seq reads generated</a:t>
            </a:r>
          </a:p>
          <a:p>
            <a:pPr marL="2628900" lvl="5" indent="-342900">
              <a:buFont typeface="Arial"/>
              <a:buChar char="•"/>
            </a:pPr>
            <a:r>
              <a:rPr lang="en-US" dirty="0"/>
              <a:t>8,300,000 RNA-Seq reads mapped to genome</a:t>
            </a:r>
          </a:p>
          <a:p>
            <a:pPr marL="2628900" lvl="5" indent="-342900">
              <a:buFont typeface="Arial"/>
              <a:buChar char="•"/>
            </a:pPr>
            <a:r>
              <a:rPr lang="en-US" dirty="0"/>
              <a:t>783 fragments mapped to CYP19</a:t>
            </a:r>
          </a:p>
          <a:p>
            <a:pPr marL="2628900" lvl="5" indent="-342900">
              <a:buFont typeface="Arial"/>
              <a:buChar char="•"/>
            </a:pPr>
            <a:r>
              <a:rPr lang="en-US" dirty="0"/>
              <a:t>CYP19 transcript is 913 bp</a:t>
            </a:r>
          </a:p>
          <a:p>
            <a:pPr marL="2628900" lvl="5" indent="-342900">
              <a:buFont typeface="Arial"/>
              <a:buChar char="•"/>
            </a:pPr>
            <a:r>
              <a:rPr lang="en-US" dirty="0"/>
              <a:t>FPKM = 783 / (913/1000) / (8300000 / 1000000) = 103.32</a:t>
            </a:r>
          </a:p>
          <a:p>
            <a:pPr marL="342900" indent="-342900">
              <a:buFont typeface="Arial"/>
              <a:buChar char="•"/>
            </a:pPr>
            <a:r>
              <a:rPr lang="en-US" sz="2000" dirty="0"/>
              <a:t>As observed in microarray experiments, abundance plots between samples are often non-linear, requiring more sophisticated normalization (next slide)</a:t>
            </a:r>
          </a:p>
          <a:p>
            <a:pPr marL="342900" indent="-342900">
              <a:buFont typeface="Arial"/>
              <a:buChar char="•"/>
            </a:pPr>
            <a:r>
              <a:rPr lang="en-US" sz="2000" dirty="0"/>
              <a:t>Final normalized data sets are submitted to standard statistical tests very similar to single-dye microarray data</a:t>
            </a:r>
          </a:p>
          <a:p>
            <a:pPr marL="800100" lvl="1" indent="-342900">
              <a:buFont typeface="Arial"/>
              <a:buChar char="•"/>
            </a:pPr>
            <a:r>
              <a:rPr lang="en-US" dirty="0"/>
              <a:t>avoid use of fold-change statistics</a:t>
            </a:r>
          </a:p>
          <a:p>
            <a:pPr marL="800100" lvl="1" indent="-342900">
              <a:buFont typeface="Arial"/>
              <a:buChar char="•"/>
            </a:pPr>
            <a:r>
              <a:rPr lang="en-US" dirty="0"/>
              <a:t>considerable focus on multiple tests and false discovery rates</a:t>
            </a:r>
          </a:p>
        </p:txBody>
      </p:sp>
    </p:spTree>
    <p:extLst>
      <p:ext uri="{BB962C8B-B14F-4D97-AF65-F5344CB8AC3E}">
        <p14:creationId xmlns:p14="http://schemas.microsoft.com/office/powerpoint/2010/main" val="1757141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2"/>
          <p:cNvSpPr>
            <a:spLocks noGrp="1" noChangeArrowheads="1"/>
          </p:cNvSpPr>
          <p:nvPr>
            <p:ph type="title"/>
          </p:nvPr>
        </p:nvSpPr>
        <p:spPr/>
        <p:txBody>
          <a:bodyPr/>
          <a:lstStyle/>
          <a:p>
            <a:pPr algn="l" eaLnBrk="1" hangingPunct="1"/>
            <a:r>
              <a:rPr lang="en-US" sz="3200" dirty="0"/>
              <a:t>RNA-</a:t>
            </a:r>
            <a:r>
              <a:rPr lang="en-US" sz="3200" dirty="0" err="1"/>
              <a:t>Seq</a:t>
            </a:r>
            <a:r>
              <a:rPr lang="en-US" sz="3200" dirty="0"/>
              <a:t> Normalization</a:t>
            </a:r>
          </a:p>
        </p:txBody>
      </p:sp>
      <p:sp>
        <p:nvSpPr>
          <p:cNvPr id="2" name="Content Placeholder 1">
            <a:extLst>
              <a:ext uri="{FF2B5EF4-FFF2-40B4-BE49-F238E27FC236}">
                <a16:creationId xmlns:a16="http://schemas.microsoft.com/office/drawing/2014/main" id="{0D04D3B3-575F-1040-B483-6ED0E20AB2FB}"/>
              </a:ext>
            </a:extLst>
          </p:cNvPr>
          <p:cNvSpPr>
            <a:spLocks noGrp="1"/>
          </p:cNvSpPr>
          <p:nvPr>
            <p:ph idx="1"/>
          </p:nvPr>
        </p:nvSpPr>
        <p:spPr>
          <a:xfrm>
            <a:off x="565150" y="1839074"/>
            <a:ext cx="9965861" cy="3922154"/>
          </a:xfrm>
        </p:spPr>
        <p:txBody>
          <a:bodyPr>
            <a:normAutofit fontScale="85000" lnSpcReduction="20000"/>
          </a:bodyPr>
          <a:lstStyle/>
          <a:p>
            <a:pPr marL="342900" indent="-342900">
              <a:buFont typeface="Arial"/>
              <a:buChar char="•"/>
            </a:pPr>
            <a:r>
              <a:rPr lang="en-US" dirty="0"/>
              <a:t>Single channel microarrays </a:t>
            </a:r>
            <a:r>
              <a:rPr lang="mr-IN" dirty="0"/>
              <a:t>–</a:t>
            </a:r>
            <a:r>
              <a:rPr lang="en-US" dirty="0"/>
              <a:t> Cy3 intensity converted to a number by Feature Extraction: bigger number = more mRNA</a:t>
            </a:r>
          </a:p>
          <a:p>
            <a:pPr marL="342900" indent="-342900">
              <a:buFont typeface="Arial"/>
              <a:buChar char="•"/>
            </a:pPr>
            <a:r>
              <a:rPr lang="en-US" dirty="0"/>
              <a:t>RNA-Seq </a:t>
            </a:r>
            <a:r>
              <a:rPr lang="mr-IN" dirty="0"/>
              <a:t>–</a:t>
            </a:r>
            <a:r>
              <a:rPr lang="en-US" dirty="0"/>
              <a:t> mRNA fragments (i.e. mate pairs) aligned to genes and # fragments per gene counted: higher count = more mRNA</a:t>
            </a:r>
          </a:p>
          <a:p>
            <a:pPr marL="342900" indent="-342900">
              <a:buFont typeface="Arial"/>
              <a:buChar char="•"/>
            </a:pPr>
            <a:r>
              <a:rPr lang="en-US" dirty="0"/>
              <a:t>In microarrays, we had to normalize for loading error: different amounts of Cy3 labeled cDNA pipetted onto each microarray</a:t>
            </a:r>
          </a:p>
          <a:p>
            <a:pPr marL="342900" indent="-342900">
              <a:buFont typeface="Arial"/>
              <a:buChar char="•"/>
            </a:pPr>
            <a:r>
              <a:rPr lang="en-US" dirty="0"/>
              <a:t>In RNA-Seq, after removal of low quality sequence based on PHRED values plus exclusion of contaminant sequences that do not map to the reference genome, each library ends up sequenced to slightly different depths: </a:t>
            </a:r>
            <a:r>
              <a:rPr lang="en-US" b="1" dirty="0"/>
              <a:t>this is equivalent to loading error</a:t>
            </a:r>
          </a:p>
          <a:p>
            <a:pPr marL="342900" indent="-342900">
              <a:buFont typeface="Arial"/>
              <a:buChar char="•"/>
            </a:pPr>
            <a:r>
              <a:rPr lang="en-US" dirty="0"/>
              <a:t>Normalization via Rank Invariant Probes would work for both single channel microarrays and RNA-Seq data</a:t>
            </a:r>
          </a:p>
          <a:p>
            <a:pPr marL="342900" indent="-342900">
              <a:buFont typeface="Arial"/>
              <a:buChar char="•"/>
            </a:pPr>
            <a:r>
              <a:rPr lang="en-US" dirty="0"/>
              <a:t>However, RNA-Seq normalization algorithms have advanced further</a:t>
            </a:r>
            <a:r>
              <a:rPr lang="mr-IN" dirty="0"/>
              <a:t>…</a:t>
            </a:r>
            <a:endParaRPr lang="en-US" dirty="0"/>
          </a:p>
        </p:txBody>
      </p:sp>
    </p:spTree>
    <p:extLst>
      <p:ext uri="{BB962C8B-B14F-4D97-AF65-F5344CB8AC3E}">
        <p14:creationId xmlns:p14="http://schemas.microsoft.com/office/powerpoint/2010/main" val="26022838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2"/>
          <p:cNvSpPr>
            <a:spLocks noGrp="1" noChangeArrowheads="1"/>
          </p:cNvSpPr>
          <p:nvPr>
            <p:ph type="title"/>
          </p:nvPr>
        </p:nvSpPr>
        <p:spPr>
          <a:xfrm>
            <a:off x="565150" y="770890"/>
            <a:ext cx="7335835" cy="792088"/>
          </a:xfrm>
        </p:spPr>
        <p:txBody>
          <a:bodyPr>
            <a:normAutofit/>
          </a:bodyPr>
          <a:lstStyle/>
          <a:p>
            <a:pPr eaLnBrk="1" hangingPunct="1"/>
            <a:r>
              <a:rPr lang="en-US" sz="3200" dirty="0" err="1"/>
              <a:t>Biochem</a:t>
            </a:r>
            <a:r>
              <a:rPr lang="en-US" sz="3200" dirty="0"/>
              <a:t> 3BP3</a:t>
            </a:r>
          </a:p>
        </p:txBody>
      </p:sp>
      <p:cxnSp>
        <p:nvCxnSpPr>
          <p:cNvPr id="3" name="Straight Connector 2"/>
          <p:cNvCxnSpPr/>
          <p:nvPr/>
        </p:nvCxnSpPr>
        <p:spPr bwMode="auto">
          <a:xfrm flipV="1">
            <a:off x="3071664" y="2420441"/>
            <a:ext cx="720080" cy="792088"/>
          </a:xfrm>
          <a:prstGeom prst="line">
            <a:avLst/>
          </a:prstGeom>
          <a:solidFill>
            <a:schemeClr val="accent1"/>
          </a:solidFill>
          <a:ln w="28575" cap="flat" cmpd="sng" algn="ctr">
            <a:solidFill>
              <a:schemeClr val="tx1"/>
            </a:solidFill>
            <a:prstDash val="dash"/>
            <a:round/>
            <a:headEnd type="none" w="med" len="med"/>
            <a:tailEnd type="arrow" w="med" len="med"/>
          </a:ln>
          <a:effectLst/>
        </p:spPr>
      </p:cxnSp>
      <p:sp>
        <p:nvSpPr>
          <p:cNvPr id="4" name="TextBox 3"/>
          <p:cNvSpPr txBox="1"/>
          <p:nvPr/>
        </p:nvSpPr>
        <p:spPr>
          <a:xfrm>
            <a:off x="2423592" y="3162007"/>
            <a:ext cx="2088232" cy="338554"/>
          </a:xfrm>
          <a:prstGeom prst="rect">
            <a:avLst/>
          </a:prstGeom>
          <a:noFill/>
          <a:ln>
            <a:noFill/>
          </a:ln>
        </p:spPr>
        <p:txBody>
          <a:bodyPr wrap="square" rtlCol="0">
            <a:spAutoFit/>
          </a:bodyPr>
          <a:lstStyle/>
          <a:p>
            <a:r>
              <a:rPr lang="en-US" sz="1600" i="1" dirty="0"/>
              <a:t>gene expression</a:t>
            </a:r>
          </a:p>
        </p:txBody>
      </p:sp>
      <p:cxnSp>
        <p:nvCxnSpPr>
          <p:cNvPr id="7" name="Straight Connector 6"/>
          <p:cNvCxnSpPr/>
          <p:nvPr/>
        </p:nvCxnSpPr>
        <p:spPr bwMode="auto">
          <a:xfrm flipV="1">
            <a:off x="5807968" y="2420441"/>
            <a:ext cx="0" cy="864096"/>
          </a:xfrm>
          <a:prstGeom prst="line">
            <a:avLst/>
          </a:prstGeom>
          <a:solidFill>
            <a:schemeClr val="accent1"/>
          </a:solidFill>
          <a:ln w="28575" cap="flat" cmpd="sng" algn="ctr">
            <a:solidFill>
              <a:schemeClr val="tx1"/>
            </a:solidFill>
            <a:prstDash val="dash"/>
            <a:round/>
            <a:headEnd type="none" w="med" len="med"/>
            <a:tailEnd type="arrow" w="med" len="med"/>
          </a:ln>
          <a:effectLst/>
        </p:spPr>
      </p:cxnSp>
      <p:sp>
        <p:nvSpPr>
          <p:cNvPr id="8" name="TextBox 7"/>
          <p:cNvSpPr txBox="1"/>
          <p:nvPr/>
        </p:nvSpPr>
        <p:spPr>
          <a:xfrm>
            <a:off x="5015880" y="3284537"/>
            <a:ext cx="2088232" cy="338554"/>
          </a:xfrm>
          <a:prstGeom prst="rect">
            <a:avLst/>
          </a:prstGeom>
          <a:noFill/>
          <a:ln>
            <a:noFill/>
          </a:ln>
        </p:spPr>
        <p:txBody>
          <a:bodyPr wrap="square" rtlCol="0">
            <a:spAutoFit/>
          </a:bodyPr>
          <a:lstStyle/>
          <a:p>
            <a:r>
              <a:rPr lang="en-US" sz="1600" i="1" dirty="0"/>
              <a:t>gene regulation</a:t>
            </a:r>
          </a:p>
        </p:txBody>
      </p:sp>
      <p:cxnSp>
        <p:nvCxnSpPr>
          <p:cNvPr id="10" name="Straight Connector 9"/>
          <p:cNvCxnSpPr/>
          <p:nvPr/>
        </p:nvCxnSpPr>
        <p:spPr bwMode="auto">
          <a:xfrm flipH="1" flipV="1">
            <a:off x="7896200" y="2420441"/>
            <a:ext cx="252028" cy="864096"/>
          </a:xfrm>
          <a:prstGeom prst="line">
            <a:avLst/>
          </a:prstGeom>
          <a:solidFill>
            <a:schemeClr val="accent1"/>
          </a:solidFill>
          <a:ln w="28575" cap="flat" cmpd="sng" algn="ctr">
            <a:solidFill>
              <a:schemeClr val="tx1"/>
            </a:solidFill>
            <a:prstDash val="dash"/>
            <a:round/>
            <a:headEnd type="none" w="med" len="med"/>
            <a:tailEnd type="arrow" w="med" len="med"/>
          </a:ln>
          <a:effectLst/>
        </p:spPr>
      </p:cxnSp>
      <p:sp>
        <p:nvSpPr>
          <p:cNvPr id="11" name="TextBox 10"/>
          <p:cNvSpPr txBox="1"/>
          <p:nvPr/>
        </p:nvSpPr>
        <p:spPr>
          <a:xfrm>
            <a:off x="7176120" y="3284537"/>
            <a:ext cx="2088232" cy="584776"/>
          </a:xfrm>
          <a:prstGeom prst="rect">
            <a:avLst/>
          </a:prstGeom>
          <a:noFill/>
          <a:ln>
            <a:noFill/>
          </a:ln>
        </p:spPr>
        <p:txBody>
          <a:bodyPr wrap="square" rtlCol="0">
            <a:spAutoFit/>
          </a:bodyPr>
          <a:lstStyle/>
          <a:p>
            <a:pPr algn="ctr"/>
            <a:r>
              <a:rPr lang="en-US" sz="1600" i="1" dirty="0"/>
              <a:t>gene silencing</a:t>
            </a:r>
          </a:p>
          <a:p>
            <a:pPr algn="ctr"/>
            <a:r>
              <a:rPr lang="en-US" sz="1600" i="1" dirty="0"/>
              <a:t>aka “epigenetics”</a:t>
            </a:r>
          </a:p>
        </p:txBody>
      </p:sp>
      <p:sp>
        <p:nvSpPr>
          <p:cNvPr id="2" name="TextBox 1">
            <a:extLst>
              <a:ext uri="{FF2B5EF4-FFF2-40B4-BE49-F238E27FC236}">
                <a16:creationId xmlns:a16="http://schemas.microsoft.com/office/drawing/2014/main" id="{3B02C98D-4F6A-CB42-91E0-16BBF0F7B90D}"/>
              </a:ext>
            </a:extLst>
          </p:cNvPr>
          <p:cNvSpPr txBox="1"/>
          <p:nvPr/>
        </p:nvSpPr>
        <p:spPr>
          <a:xfrm>
            <a:off x="2085654" y="1993187"/>
            <a:ext cx="7541231" cy="461665"/>
          </a:xfrm>
          <a:prstGeom prst="rect">
            <a:avLst/>
          </a:prstGeom>
          <a:noFill/>
        </p:spPr>
        <p:txBody>
          <a:bodyPr wrap="square" rtlCol="0">
            <a:spAutoFit/>
          </a:bodyPr>
          <a:lstStyle/>
          <a:p>
            <a:pPr algn="ctr"/>
            <a:r>
              <a:rPr lang="en-US" sz="2400" b="1" dirty="0"/>
              <a:t>RNA-Seq, </a:t>
            </a:r>
            <a:r>
              <a:rPr lang="en-US" sz="2400" b="1" dirty="0" err="1"/>
              <a:t>ChIP</a:t>
            </a:r>
            <a:r>
              <a:rPr lang="en-US" sz="2400" b="1" dirty="0"/>
              <a:t>-Seq, Bisulfite-Seq</a:t>
            </a:r>
          </a:p>
        </p:txBody>
      </p:sp>
    </p:spTree>
    <p:extLst>
      <p:ext uri="{BB962C8B-B14F-4D97-AF65-F5344CB8AC3E}">
        <p14:creationId xmlns:p14="http://schemas.microsoft.com/office/powerpoint/2010/main" val="17067010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2"/>
          <p:cNvSpPr>
            <a:spLocks noGrp="1" noChangeArrowheads="1"/>
          </p:cNvSpPr>
          <p:nvPr>
            <p:ph type="title"/>
          </p:nvPr>
        </p:nvSpPr>
        <p:spPr/>
        <p:txBody>
          <a:bodyPr/>
          <a:lstStyle/>
          <a:p>
            <a:pPr algn="l" eaLnBrk="1" hangingPunct="1"/>
            <a:r>
              <a:rPr lang="en-US" sz="3200" dirty="0"/>
              <a:t>DESeq2 for RNA-</a:t>
            </a:r>
            <a:r>
              <a:rPr lang="en-US" sz="3200" dirty="0" err="1"/>
              <a:t>Seq</a:t>
            </a:r>
            <a:endParaRPr lang="en-US" sz="3200" dirty="0"/>
          </a:p>
        </p:txBody>
      </p:sp>
      <p:sp>
        <p:nvSpPr>
          <p:cNvPr id="2" name="Content Placeholder 1">
            <a:extLst>
              <a:ext uri="{FF2B5EF4-FFF2-40B4-BE49-F238E27FC236}">
                <a16:creationId xmlns:a16="http://schemas.microsoft.com/office/drawing/2014/main" id="{82E749F0-D4C2-DE40-B36D-A47F61465977}"/>
              </a:ext>
            </a:extLst>
          </p:cNvPr>
          <p:cNvSpPr>
            <a:spLocks noGrp="1"/>
          </p:cNvSpPr>
          <p:nvPr>
            <p:ph idx="1"/>
          </p:nvPr>
        </p:nvSpPr>
        <p:spPr>
          <a:xfrm>
            <a:off x="565150" y="1715784"/>
            <a:ext cx="9215848" cy="4045444"/>
          </a:xfrm>
        </p:spPr>
        <p:txBody>
          <a:bodyPr>
            <a:normAutofit fontScale="92500" lnSpcReduction="10000"/>
          </a:bodyPr>
          <a:lstStyle/>
          <a:p>
            <a:pPr marL="342900" indent="-342900">
              <a:buFont typeface="Arial"/>
              <a:buChar char="•"/>
            </a:pPr>
            <a:r>
              <a:rPr lang="en-US" sz="2000" dirty="0"/>
              <a:t>DESeq2 performs non-linear normalization of RNA-Seq data using the negative binomial distribution &amp; local regression</a:t>
            </a:r>
          </a:p>
          <a:p>
            <a:pPr marL="342900" indent="-342900">
              <a:buFont typeface="Arial"/>
              <a:buChar char="•"/>
            </a:pPr>
            <a:r>
              <a:rPr lang="en-US" sz="2000" dirty="0"/>
              <a:t>Normalization algorithm down-plays highly expressed or highly variable genes and thus reduces Type I Error (false discovery), particularly for lowly or highly expressed genes</a:t>
            </a:r>
          </a:p>
          <a:p>
            <a:pPr marL="342900" indent="-342900">
              <a:buFont typeface="Arial"/>
              <a:buChar char="•"/>
            </a:pPr>
            <a:r>
              <a:rPr lang="en-US" sz="2000" dirty="0"/>
              <a:t>DESeq2 can perform both normalization and significance tests</a:t>
            </a:r>
          </a:p>
          <a:p>
            <a:pPr marL="342900" indent="-342900">
              <a:buFont typeface="Arial"/>
              <a:buChar char="•"/>
            </a:pPr>
            <a:r>
              <a:rPr lang="en-US" sz="2000" dirty="0"/>
              <a:t>DESeq2 significance testing has some of the best additional FDR correction algorithms for RNA-Seq as well as use of General Linear Models to handle complex experimental designs</a:t>
            </a:r>
          </a:p>
          <a:p>
            <a:pPr marL="800100" lvl="1" indent="-342900">
              <a:buFont typeface="Arial"/>
              <a:buChar char="•"/>
            </a:pPr>
            <a:r>
              <a:rPr lang="en-US" dirty="0"/>
              <a:t>Pre-test exclusion of non-variable genes to reduce the number of tests performed</a:t>
            </a:r>
          </a:p>
          <a:p>
            <a:pPr marL="800100" lvl="1" indent="-342900">
              <a:buFont typeface="Arial"/>
              <a:buChar char="•"/>
            </a:pPr>
            <a:r>
              <a:rPr lang="en-US" dirty="0" err="1"/>
              <a:t>Benjamini</a:t>
            </a:r>
            <a:r>
              <a:rPr lang="en-US" dirty="0"/>
              <a:t> and Hochberg correction for FDR for the remaining genes</a:t>
            </a:r>
          </a:p>
        </p:txBody>
      </p:sp>
    </p:spTree>
    <p:extLst>
      <p:ext uri="{BB962C8B-B14F-4D97-AF65-F5344CB8AC3E}">
        <p14:creationId xmlns:p14="http://schemas.microsoft.com/office/powerpoint/2010/main" val="34036130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2"/>
          <p:cNvSpPr>
            <a:spLocks noGrp="1" noChangeArrowheads="1"/>
          </p:cNvSpPr>
          <p:nvPr>
            <p:ph type="title"/>
          </p:nvPr>
        </p:nvSpPr>
        <p:spPr/>
        <p:txBody>
          <a:bodyPr/>
          <a:lstStyle/>
          <a:p>
            <a:pPr algn="l" eaLnBrk="1" hangingPunct="1"/>
            <a:r>
              <a:rPr lang="en-US" sz="3200" dirty="0"/>
              <a:t>DESeq2 for RNA-</a:t>
            </a:r>
            <a:r>
              <a:rPr lang="en-US" sz="3200" dirty="0" err="1"/>
              <a:t>Seq</a:t>
            </a:r>
            <a:endParaRPr lang="en-US" sz="3200" dirty="0"/>
          </a:p>
        </p:txBody>
      </p:sp>
      <p:sp>
        <p:nvSpPr>
          <p:cNvPr id="2" name="Content Placeholder 1">
            <a:extLst>
              <a:ext uri="{FF2B5EF4-FFF2-40B4-BE49-F238E27FC236}">
                <a16:creationId xmlns:a16="http://schemas.microsoft.com/office/drawing/2014/main" id="{82E749F0-D4C2-DE40-B36D-A47F61465977}"/>
              </a:ext>
            </a:extLst>
          </p:cNvPr>
          <p:cNvSpPr>
            <a:spLocks noGrp="1"/>
          </p:cNvSpPr>
          <p:nvPr>
            <p:ph idx="1"/>
          </p:nvPr>
        </p:nvSpPr>
        <p:spPr>
          <a:xfrm>
            <a:off x="565150" y="1715784"/>
            <a:ext cx="9215848" cy="4045444"/>
          </a:xfrm>
        </p:spPr>
        <p:txBody>
          <a:bodyPr>
            <a:normAutofit fontScale="92500" lnSpcReduction="10000"/>
          </a:bodyPr>
          <a:lstStyle/>
          <a:p>
            <a:pPr marL="342900" indent="-342900">
              <a:buFont typeface="Arial"/>
              <a:buChar char="•"/>
            </a:pPr>
            <a:r>
              <a:rPr lang="en-US" sz="2000" dirty="0"/>
              <a:t>DESeq2 performs non-linear normalization of RNA-Seq data using the negative binomial distribution &amp; local regression</a:t>
            </a:r>
          </a:p>
          <a:p>
            <a:pPr marL="342900" indent="-342900">
              <a:buFont typeface="Arial"/>
              <a:buChar char="•"/>
            </a:pPr>
            <a:r>
              <a:rPr lang="en-US" sz="2000" dirty="0"/>
              <a:t>Normalization algorithm down-plays highly expressed or highly variable genes and thus reduces Type I Error (false discovery), particularly for lowly or highly expressed genes</a:t>
            </a:r>
          </a:p>
          <a:p>
            <a:pPr marL="342900" indent="-342900">
              <a:buFont typeface="Arial"/>
              <a:buChar char="•"/>
            </a:pPr>
            <a:r>
              <a:rPr lang="en-US" sz="2000" dirty="0"/>
              <a:t>DESeq2 can perform both normalization and significance tests</a:t>
            </a:r>
          </a:p>
          <a:p>
            <a:pPr marL="342900" indent="-342900">
              <a:buFont typeface="Arial"/>
              <a:buChar char="•"/>
            </a:pPr>
            <a:r>
              <a:rPr lang="en-US" sz="2000" dirty="0"/>
              <a:t>DESeq2 significance testing has some of the best additional FDR correction algorithms for RNA-Seq as well as use of General Linear Models to handle complex experimental designs</a:t>
            </a:r>
          </a:p>
          <a:p>
            <a:pPr marL="800100" lvl="1" indent="-342900">
              <a:buFont typeface="Arial"/>
              <a:buChar char="•"/>
            </a:pPr>
            <a:r>
              <a:rPr lang="en-US" dirty="0"/>
              <a:t>Pre-test exclusion of non-variable genes to reduce the number of tests performed</a:t>
            </a:r>
          </a:p>
          <a:p>
            <a:pPr marL="800100" lvl="1" indent="-342900">
              <a:buFont typeface="Arial"/>
              <a:buChar char="•"/>
            </a:pPr>
            <a:r>
              <a:rPr lang="en-US" dirty="0" err="1"/>
              <a:t>Benjamini</a:t>
            </a:r>
            <a:r>
              <a:rPr lang="en-US" dirty="0"/>
              <a:t> and Hochberg correction for FDR for the remaining genes</a:t>
            </a:r>
          </a:p>
        </p:txBody>
      </p:sp>
      <p:sp>
        <p:nvSpPr>
          <p:cNvPr id="6" name="Rectangle 5">
            <a:extLst>
              <a:ext uri="{FF2B5EF4-FFF2-40B4-BE49-F238E27FC236}">
                <a16:creationId xmlns:a16="http://schemas.microsoft.com/office/drawing/2014/main" id="{D610A1C5-42DF-7D49-A80F-E09B020BC5C4}"/>
              </a:ext>
            </a:extLst>
          </p:cNvPr>
          <p:cNvSpPr/>
          <p:nvPr/>
        </p:nvSpPr>
        <p:spPr bwMode="auto">
          <a:xfrm>
            <a:off x="565149" y="2342508"/>
            <a:ext cx="9431605" cy="883578"/>
          </a:xfrm>
          <a:prstGeom prst="rect">
            <a:avLst/>
          </a:prstGeom>
          <a:noFill/>
          <a:ln w="57150" cap="flat" cmpd="sng" algn="ctr">
            <a:solidFill>
              <a:srgbClr val="EF1F1D"/>
            </a:solidFill>
            <a:prstDash val="solid"/>
            <a:round/>
            <a:headEnd type="none" w="med" len="med"/>
            <a:tailEnd type="none" w="med" len="med"/>
          </a:ln>
          <a:effectLst/>
        </p:spPr>
        <p:txBody>
          <a:bodyPr/>
          <a:lstStyle/>
          <a:p>
            <a:endParaRPr lang="en-US"/>
          </a:p>
        </p:txBody>
      </p:sp>
      <p:sp>
        <p:nvSpPr>
          <p:cNvPr id="7" name="Rectangle 6">
            <a:extLst>
              <a:ext uri="{FF2B5EF4-FFF2-40B4-BE49-F238E27FC236}">
                <a16:creationId xmlns:a16="http://schemas.microsoft.com/office/drawing/2014/main" id="{CF4DB197-91CA-9D4B-9114-9376F51BD71A}"/>
              </a:ext>
            </a:extLst>
          </p:cNvPr>
          <p:cNvSpPr/>
          <p:nvPr/>
        </p:nvSpPr>
        <p:spPr bwMode="auto">
          <a:xfrm>
            <a:off x="544188" y="5148433"/>
            <a:ext cx="9452566" cy="490669"/>
          </a:xfrm>
          <a:prstGeom prst="rect">
            <a:avLst/>
          </a:prstGeom>
          <a:noFill/>
          <a:ln w="57150" cap="flat" cmpd="sng" algn="ctr">
            <a:solidFill>
              <a:srgbClr val="EF1F1D"/>
            </a:solidFill>
            <a:prstDash val="solid"/>
            <a:round/>
            <a:headEnd type="none" w="med" len="med"/>
            <a:tailEnd type="none" w="med" len="med"/>
          </a:ln>
          <a:effectLst/>
        </p:spPr>
        <p:txBody>
          <a:bodyPr/>
          <a:lstStyle/>
          <a:p>
            <a:endParaRPr lang="en-US"/>
          </a:p>
        </p:txBody>
      </p:sp>
      <p:sp>
        <p:nvSpPr>
          <p:cNvPr id="8" name="Rectangle 7">
            <a:extLst>
              <a:ext uri="{FF2B5EF4-FFF2-40B4-BE49-F238E27FC236}">
                <a16:creationId xmlns:a16="http://schemas.microsoft.com/office/drawing/2014/main" id="{0CCA925B-395D-264B-B49B-F9E3A37A237C}"/>
              </a:ext>
            </a:extLst>
          </p:cNvPr>
          <p:cNvSpPr/>
          <p:nvPr/>
        </p:nvSpPr>
        <p:spPr bwMode="auto">
          <a:xfrm>
            <a:off x="544188" y="4500081"/>
            <a:ext cx="9452567" cy="576434"/>
          </a:xfrm>
          <a:prstGeom prst="rect">
            <a:avLst/>
          </a:prstGeom>
          <a:noFill/>
          <a:ln w="57150" cap="flat" cmpd="sng" algn="ctr">
            <a:solidFill>
              <a:srgbClr val="EF1F1D"/>
            </a:solidFill>
            <a:prstDash val="solid"/>
            <a:round/>
            <a:headEnd type="none" w="med" len="med"/>
            <a:tailEnd type="none" w="med" len="med"/>
          </a:ln>
          <a:effectLst/>
        </p:spPr>
        <p:txBody>
          <a:bodyPr/>
          <a:lstStyle/>
          <a:p>
            <a:endParaRPr lang="en-US"/>
          </a:p>
        </p:txBody>
      </p:sp>
    </p:spTree>
    <p:extLst>
      <p:ext uri="{BB962C8B-B14F-4D97-AF65-F5344CB8AC3E}">
        <p14:creationId xmlns:p14="http://schemas.microsoft.com/office/powerpoint/2010/main" val="28127413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descr="A close up of a logo&#10;&#10;Description automatically generated">
            <a:extLst>
              <a:ext uri="{FF2B5EF4-FFF2-40B4-BE49-F238E27FC236}">
                <a16:creationId xmlns:a16="http://schemas.microsoft.com/office/drawing/2014/main" id="{7856D0A2-7059-B046-BFE3-5D8EF543F411}"/>
              </a:ext>
            </a:extLst>
          </p:cNvPr>
          <p:cNvPicPr>
            <a:picLocks noChangeAspect="1"/>
          </p:cNvPicPr>
          <p:nvPr/>
        </p:nvPicPr>
        <p:blipFill>
          <a:blip r:embed="rId3"/>
          <a:stretch>
            <a:fillRect/>
          </a:stretch>
        </p:blipFill>
        <p:spPr>
          <a:xfrm>
            <a:off x="4826000" y="2159000"/>
            <a:ext cx="2540000" cy="2540000"/>
          </a:xfrm>
          <a:prstGeom prst="rect">
            <a:avLst/>
          </a:prstGeom>
          <a:noFill/>
        </p:spPr>
      </p:pic>
      <p:sp>
        <p:nvSpPr>
          <p:cNvPr id="2" name="Title 1">
            <a:extLst>
              <a:ext uri="{FF2B5EF4-FFF2-40B4-BE49-F238E27FC236}">
                <a16:creationId xmlns:a16="http://schemas.microsoft.com/office/drawing/2014/main" id="{2B7FC655-1180-2A42-A4DD-FDE676C346CA}"/>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39906004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2"/>
          <p:cNvSpPr>
            <a:spLocks noGrp="1" noChangeArrowheads="1"/>
          </p:cNvSpPr>
          <p:nvPr>
            <p:ph type="title"/>
          </p:nvPr>
        </p:nvSpPr>
        <p:spPr/>
        <p:txBody>
          <a:bodyPr/>
          <a:lstStyle/>
          <a:p>
            <a:pPr algn="l" eaLnBrk="1" hangingPunct="1"/>
            <a:r>
              <a:rPr lang="en-US" sz="3200" dirty="0" err="1"/>
              <a:t>ChIP-Seq</a:t>
            </a:r>
            <a:endParaRPr lang="en-US" sz="3200" dirty="0"/>
          </a:p>
        </p:txBody>
      </p:sp>
      <p:sp>
        <p:nvSpPr>
          <p:cNvPr id="15" name="TextBox 14"/>
          <p:cNvSpPr txBox="1"/>
          <p:nvPr/>
        </p:nvSpPr>
        <p:spPr>
          <a:xfrm>
            <a:off x="1919536" y="2492896"/>
            <a:ext cx="8352928" cy="1631216"/>
          </a:xfrm>
          <a:prstGeom prst="rect">
            <a:avLst/>
          </a:prstGeom>
          <a:noFill/>
          <a:ln>
            <a:noFill/>
          </a:ln>
        </p:spPr>
        <p:txBody>
          <a:bodyPr wrap="square" rtlCol="0">
            <a:spAutoFit/>
          </a:bodyPr>
          <a:lstStyle/>
          <a:p>
            <a:pPr marL="342900" indent="-342900">
              <a:buFont typeface="Arial"/>
              <a:buChar char="•"/>
            </a:pPr>
            <a:r>
              <a:rPr lang="en-US" sz="2000" dirty="0" err="1"/>
              <a:t>ChIP-Seq</a:t>
            </a:r>
            <a:r>
              <a:rPr lang="en-US" sz="2000" dirty="0"/>
              <a:t> = chromatin </a:t>
            </a:r>
            <a:r>
              <a:rPr lang="en-US" sz="2000" dirty="0" err="1"/>
              <a:t>immunoprecipitation</a:t>
            </a:r>
            <a:r>
              <a:rPr lang="en-US" sz="2000" dirty="0"/>
              <a:t> (</a:t>
            </a:r>
            <a:r>
              <a:rPr lang="en-US" sz="2000" dirty="0" err="1"/>
              <a:t>ChIP</a:t>
            </a:r>
            <a:r>
              <a:rPr lang="en-US" sz="2000" dirty="0"/>
              <a:t>) assays with NGS</a:t>
            </a:r>
          </a:p>
          <a:p>
            <a:pPr marL="342900" indent="-342900">
              <a:buFont typeface="Arial"/>
              <a:buChar char="•"/>
            </a:pPr>
            <a:endParaRPr lang="en-US" sz="2000" dirty="0"/>
          </a:p>
          <a:p>
            <a:pPr marL="342900" indent="-342900">
              <a:buFont typeface="Arial"/>
              <a:buChar char="•"/>
            </a:pPr>
            <a:r>
              <a:rPr lang="en-US" sz="2000" dirty="0"/>
              <a:t>Goal is to determine locations of DNA binding for a specific protein</a:t>
            </a:r>
          </a:p>
        </p:txBody>
      </p:sp>
      <p:sp>
        <p:nvSpPr>
          <p:cNvPr id="16" name="TextBox 15"/>
          <p:cNvSpPr txBox="1"/>
          <p:nvPr/>
        </p:nvSpPr>
        <p:spPr>
          <a:xfrm>
            <a:off x="1775520" y="1484783"/>
            <a:ext cx="1224136" cy="400110"/>
          </a:xfrm>
          <a:prstGeom prst="rect">
            <a:avLst/>
          </a:prstGeom>
          <a:noFill/>
          <a:ln>
            <a:noFill/>
          </a:ln>
        </p:spPr>
        <p:txBody>
          <a:bodyPr wrap="square" rtlCol="0">
            <a:spAutoFit/>
          </a:bodyPr>
          <a:lstStyle/>
          <a:p>
            <a:r>
              <a:rPr lang="en-US" sz="2000" dirty="0"/>
              <a:t>DNA</a:t>
            </a:r>
          </a:p>
        </p:txBody>
      </p:sp>
      <p:cxnSp>
        <p:nvCxnSpPr>
          <p:cNvPr id="17" name="Straight Connector 16"/>
          <p:cNvCxnSpPr/>
          <p:nvPr/>
        </p:nvCxnSpPr>
        <p:spPr bwMode="auto">
          <a:xfrm>
            <a:off x="2927648" y="1700807"/>
            <a:ext cx="7107076" cy="0"/>
          </a:xfrm>
          <a:prstGeom prst="line">
            <a:avLst/>
          </a:prstGeom>
          <a:solidFill>
            <a:schemeClr val="accent1"/>
          </a:solidFill>
          <a:ln w="38100" cap="flat" cmpd="sng" algn="ctr">
            <a:solidFill>
              <a:schemeClr val="tx1"/>
            </a:solidFill>
            <a:prstDash val="solid"/>
            <a:round/>
            <a:headEnd type="none" w="med" len="med"/>
            <a:tailEnd type="none" w="med" len="med"/>
          </a:ln>
          <a:effectLst/>
        </p:spPr>
      </p:cxnSp>
      <p:sp>
        <p:nvSpPr>
          <p:cNvPr id="18" name="Rounded Rectangle 17"/>
          <p:cNvSpPr/>
          <p:nvPr/>
        </p:nvSpPr>
        <p:spPr bwMode="auto">
          <a:xfrm>
            <a:off x="5375921" y="1556792"/>
            <a:ext cx="1148757" cy="306229"/>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a:lstStyle/>
          <a:p>
            <a:endParaRPr lang="en-US"/>
          </a:p>
        </p:txBody>
      </p:sp>
      <p:sp>
        <p:nvSpPr>
          <p:cNvPr id="19" name="Rounded Rectangle 18"/>
          <p:cNvSpPr/>
          <p:nvPr/>
        </p:nvSpPr>
        <p:spPr bwMode="auto">
          <a:xfrm>
            <a:off x="6888089" y="1556792"/>
            <a:ext cx="1148757" cy="306229"/>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a:lstStyle/>
          <a:p>
            <a:endParaRPr lang="en-US"/>
          </a:p>
        </p:txBody>
      </p:sp>
      <p:sp>
        <p:nvSpPr>
          <p:cNvPr id="20" name="Rounded Rectangle 19"/>
          <p:cNvSpPr/>
          <p:nvPr/>
        </p:nvSpPr>
        <p:spPr bwMode="auto">
          <a:xfrm>
            <a:off x="8328249" y="1556792"/>
            <a:ext cx="1148757" cy="306229"/>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a:lstStyle/>
          <a:p>
            <a:endParaRPr lang="en-US"/>
          </a:p>
        </p:txBody>
      </p:sp>
      <p:sp>
        <p:nvSpPr>
          <p:cNvPr id="21" name="TextBox 20"/>
          <p:cNvSpPr txBox="1"/>
          <p:nvPr/>
        </p:nvSpPr>
        <p:spPr>
          <a:xfrm>
            <a:off x="5591944" y="1508085"/>
            <a:ext cx="1224136" cy="338554"/>
          </a:xfrm>
          <a:prstGeom prst="rect">
            <a:avLst/>
          </a:prstGeom>
          <a:noFill/>
          <a:ln>
            <a:noFill/>
          </a:ln>
        </p:spPr>
        <p:txBody>
          <a:bodyPr wrap="square" rtlCol="0">
            <a:spAutoFit/>
          </a:bodyPr>
          <a:lstStyle/>
          <a:p>
            <a:r>
              <a:rPr lang="en-US" sz="1600" i="1" dirty="0">
                <a:solidFill>
                  <a:srgbClr val="000000"/>
                </a:solidFill>
              </a:rPr>
              <a:t>exon</a:t>
            </a:r>
          </a:p>
        </p:txBody>
      </p:sp>
      <p:sp>
        <p:nvSpPr>
          <p:cNvPr id="22" name="TextBox 21"/>
          <p:cNvSpPr txBox="1"/>
          <p:nvPr/>
        </p:nvSpPr>
        <p:spPr>
          <a:xfrm>
            <a:off x="7176120" y="1506269"/>
            <a:ext cx="1224136" cy="338554"/>
          </a:xfrm>
          <a:prstGeom prst="rect">
            <a:avLst/>
          </a:prstGeom>
          <a:noFill/>
          <a:ln>
            <a:noFill/>
          </a:ln>
        </p:spPr>
        <p:txBody>
          <a:bodyPr wrap="square" rtlCol="0">
            <a:spAutoFit/>
          </a:bodyPr>
          <a:lstStyle/>
          <a:p>
            <a:r>
              <a:rPr lang="en-US" sz="1600" i="1" dirty="0">
                <a:solidFill>
                  <a:srgbClr val="000000"/>
                </a:solidFill>
              </a:rPr>
              <a:t>exon</a:t>
            </a:r>
          </a:p>
        </p:txBody>
      </p:sp>
      <p:sp>
        <p:nvSpPr>
          <p:cNvPr id="23" name="TextBox 22"/>
          <p:cNvSpPr txBox="1"/>
          <p:nvPr/>
        </p:nvSpPr>
        <p:spPr>
          <a:xfrm>
            <a:off x="8616280" y="1506269"/>
            <a:ext cx="1224136" cy="338554"/>
          </a:xfrm>
          <a:prstGeom prst="rect">
            <a:avLst/>
          </a:prstGeom>
          <a:noFill/>
          <a:ln>
            <a:noFill/>
          </a:ln>
        </p:spPr>
        <p:txBody>
          <a:bodyPr wrap="square" rtlCol="0">
            <a:spAutoFit/>
          </a:bodyPr>
          <a:lstStyle/>
          <a:p>
            <a:r>
              <a:rPr lang="en-US" sz="1600" i="1" dirty="0">
                <a:solidFill>
                  <a:srgbClr val="000000"/>
                </a:solidFill>
              </a:rPr>
              <a:t>exon</a:t>
            </a:r>
          </a:p>
        </p:txBody>
      </p:sp>
      <p:sp>
        <p:nvSpPr>
          <p:cNvPr id="24" name="TextBox 23"/>
          <p:cNvSpPr txBox="1"/>
          <p:nvPr/>
        </p:nvSpPr>
        <p:spPr>
          <a:xfrm>
            <a:off x="2711624" y="1412775"/>
            <a:ext cx="432048" cy="338554"/>
          </a:xfrm>
          <a:prstGeom prst="rect">
            <a:avLst/>
          </a:prstGeom>
          <a:noFill/>
          <a:ln>
            <a:noFill/>
          </a:ln>
        </p:spPr>
        <p:txBody>
          <a:bodyPr wrap="square" rtlCol="0">
            <a:spAutoFit/>
          </a:bodyPr>
          <a:lstStyle/>
          <a:p>
            <a:r>
              <a:rPr lang="en-US" sz="1600" dirty="0"/>
              <a:t>5’</a:t>
            </a:r>
          </a:p>
        </p:txBody>
      </p:sp>
      <p:sp>
        <p:nvSpPr>
          <p:cNvPr id="25" name="TextBox 24"/>
          <p:cNvSpPr txBox="1"/>
          <p:nvPr/>
        </p:nvSpPr>
        <p:spPr>
          <a:xfrm>
            <a:off x="9984432" y="1412775"/>
            <a:ext cx="432048" cy="338554"/>
          </a:xfrm>
          <a:prstGeom prst="rect">
            <a:avLst/>
          </a:prstGeom>
          <a:noFill/>
          <a:ln>
            <a:noFill/>
          </a:ln>
        </p:spPr>
        <p:txBody>
          <a:bodyPr wrap="square" rtlCol="0">
            <a:spAutoFit/>
          </a:bodyPr>
          <a:lstStyle/>
          <a:p>
            <a:r>
              <a:rPr lang="en-US" sz="1600" dirty="0"/>
              <a:t>3’</a:t>
            </a:r>
          </a:p>
        </p:txBody>
      </p:sp>
      <p:sp>
        <p:nvSpPr>
          <p:cNvPr id="26" name="TextBox 25"/>
          <p:cNvSpPr txBox="1"/>
          <p:nvPr/>
        </p:nvSpPr>
        <p:spPr>
          <a:xfrm>
            <a:off x="3503712" y="1700808"/>
            <a:ext cx="1152128" cy="830997"/>
          </a:xfrm>
          <a:prstGeom prst="rect">
            <a:avLst/>
          </a:prstGeom>
          <a:noFill/>
          <a:ln>
            <a:noFill/>
          </a:ln>
        </p:spPr>
        <p:txBody>
          <a:bodyPr wrap="square" rtlCol="0">
            <a:spAutoFit/>
          </a:bodyPr>
          <a:lstStyle/>
          <a:p>
            <a:r>
              <a:rPr lang="en-US" sz="1600" dirty="0"/>
              <a:t>TF binding site</a:t>
            </a:r>
          </a:p>
        </p:txBody>
      </p:sp>
      <p:sp>
        <p:nvSpPr>
          <p:cNvPr id="27" name="Plaque 26"/>
          <p:cNvSpPr/>
          <p:nvPr/>
        </p:nvSpPr>
        <p:spPr bwMode="auto">
          <a:xfrm rot="21213699">
            <a:off x="3389755" y="1157813"/>
            <a:ext cx="621929" cy="571086"/>
          </a:xfrm>
          <a:prstGeom prst="plaque">
            <a:avLst/>
          </a:prstGeom>
          <a:solidFill>
            <a:srgbClr val="FF0000"/>
          </a:solidFill>
          <a:ln w="9525" cap="flat" cmpd="sng" algn="ctr">
            <a:solidFill>
              <a:schemeClr val="tx1"/>
            </a:solidFill>
            <a:prstDash val="solid"/>
            <a:round/>
            <a:headEnd type="none" w="med" len="med"/>
            <a:tailEnd type="none" w="med" len="med"/>
          </a:ln>
          <a:effectLst/>
        </p:spPr>
        <p:txBody>
          <a:bodyPr/>
          <a:lstStyle/>
          <a:p>
            <a:endParaRPr lang="en-US"/>
          </a:p>
        </p:txBody>
      </p:sp>
      <p:sp>
        <p:nvSpPr>
          <p:cNvPr id="28" name="TextBox 27"/>
          <p:cNvSpPr txBox="1"/>
          <p:nvPr/>
        </p:nvSpPr>
        <p:spPr>
          <a:xfrm>
            <a:off x="3503712" y="1268759"/>
            <a:ext cx="1224136" cy="338554"/>
          </a:xfrm>
          <a:prstGeom prst="rect">
            <a:avLst/>
          </a:prstGeom>
          <a:noFill/>
          <a:ln>
            <a:noFill/>
          </a:ln>
        </p:spPr>
        <p:txBody>
          <a:bodyPr wrap="square" rtlCol="0">
            <a:spAutoFit/>
          </a:bodyPr>
          <a:lstStyle/>
          <a:p>
            <a:r>
              <a:rPr lang="en-US" sz="1600" i="1" dirty="0"/>
              <a:t>TF</a:t>
            </a:r>
          </a:p>
        </p:txBody>
      </p:sp>
    </p:spTree>
    <p:extLst>
      <p:ext uri="{BB962C8B-B14F-4D97-AF65-F5344CB8AC3E}">
        <p14:creationId xmlns:p14="http://schemas.microsoft.com/office/powerpoint/2010/main" val="11421716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2"/>
          <p:cNvSpPr>
            <a:spLocks noGrp="1" noChangeArrowheads="1"/>
          </p:cNvSpPr>
          <p:nvPr>
            <p:ph type="title"/>
          </p:nvPr>
        </p:nvSpPr>
        <p:spPr/>
        <p:txBody>
          <a:bodyPr/>
          <a:lstStyle/>
          <a:p>
            <a:pPr algn="l" eaLnBrk="1" hangingPunct="1"/>
            <a:r>
              <a:rPr lang="en-US" sz="3200" dirty="0" err="1"/>
              <a:t>ChIP-Seq</a:t>
            </a:r>
            <a:endParaRPr lang="en-US" sz="3200" dirty="0"/>
          </a:p>
        </p:txBody>
      </p:sp>
      <p:sp>
        <p:nvSpPr>
          <p:cNvPr id="29" name="TextBox 28"/>
          <p:cNvSpPr txBox="1"/>
          <p:nvPr/>
        </p:nvSpPr>
        <p:spPr>
          <a:xfrm>
            <a:off x="480887" y="1647671"/>
            <a:ext cx="5005513" cy="3477875"/>
          </a:xfrm>
          <a:prstGeom prst="rect">
            <a:avLst/>
          </a:prstGeom>
          <a:noFill/>
          <a:ln>
            <a:noFill/>
          </a:ln>
        </p:spPr>
        <p:txBody>
          <a:bodyPr wrap="square" rtlCol="0">
            <a:spAutoFit/>
          </a:bodyPr>
          <a:lstStyle/>
          <a:p>
            <a:pPr marL="342900" indent="-342900">
              <a:buFont typeface="Arial"/>
              <a:buChar char="•"/>
            </a:pPr>
            <a:r>
              <a:rPr lang="en-US" sz="2000" dirty="0"/>
              <a:t>DNA extracted from cells </a:t>
            </a:r>
            <a:r>
              <a:rPr lang="mr-IN" sz="2000" dirty="0"/>
              <a:t>–</a:t>
            </a:r>
            <a:r>
              <a:rPr lang="en-US" sz="2000" dirty="0"/>
              <a:t> some of the DNA will have proteins attached</a:t>
            </a:r>
          </a:p>
          <a:p>
            <a:pPr marL="342900" indent="-342900">
              <a:buFont typeface="Arial"/>
              <a:buChar char="•"/>
            </a:pPr>
            <a:r>
              <a:rPr lang="en-US" sz="2000" dirty="0"/>
              <a:t>formalin crosslink DNA-protein so proteins cannot fall off</a:t>
            </a:r>
          </a:p>
          <a:p>
            <a:pPr marL="342900" indent="-342900">
              <a:buFont typeface="Arial"/>
              <a:buChar char="•"/>
            </a:pPr>
            <a:r>
              <a:rPr lang="en-US" sz="2000" dirty="0"/>
              <a:t>sonicate to destroy DNA not cross-linked to a protein</a:t>
            </a:r>
          </a:p>
          <a:p>
            <a:pPr marL="342900" indent="-342900">
              <a:buFont typeface="Arial"/>
              <a:buChar char="•"/>
            </a:pPr>
            <a:r>
              <a:rPr lang="en-US" sz="2000" dirty="0"/>
              <a:t>aliquot soluble chromatin</a:t>
            </a:r>
          </a:p>
          <a:p>
            <a:pPr marL="342900" indent="-342900">
              <a:buFont typeface="Arial"/>
              <a:buChar char="•"/>
            </a:pPr>
            <a:r>
              <a:rPr lang="en-US" sz="2000" dirty="0" err="1"/>
              <a:t>immuno</a:t>
            </a:r>
            <a:r>
              <a:rPr lang="en-US" sz="2000" dirty="0"/>
              <a:t>-precipitate using an antibody specific to target protein</a:t>
            </a:r>
          </a:p>
          <a:p>
            <a:pPr marL="342900" indent="-342900">
              <a:buFont typeface="Arial"/>
              <a:buChar char="•"/>
            </a:pPr>
            <a:r>
              <a:rPr lang="en-US" sz="2000" dirty="0"/>
              <a:t>reverse formalin crosslinks</a:t>
            </a:r>
          </a:p>
          <a:p>
            <a:pPr marL="342900" indent="-342900">
              <a:buFont typeface="Arial"/>
              <a:buChar char="•"/>
            </a:pPr>
            <a:r>
              <a:rPr lang="en-US" sz="2000" dirty="0"/>
              <a:t>sequence</a:t>
            </a:r>
          </a:p>
        </p:txBody>
      </p:sp>
      <p:pic>
        <p:nvPicPr>
          <p:cNvPr id="2" name="Picture 1" descr="chip.tif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59760" y="1098799"/>
            <a:ext cx="6732240" cy="3719328"/>
          </a:xfrm>
          <a:prstGeom prst="rect">
            <a:avLst/>
          </a:prstGeom>
        </p:spPr>
      </p:pic>
    </p:spTree>
    <p:extLst>
      <p:ext uri="{BB962C8B-B14F-4D97-AF65-F5344CB8AC3E}">
        <p14:creationId xmlns:p14="http://schemas.microsoft.com/office/powerpoint/2010/main" val="22270403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2"/>
          <p:cNvSpPr>
            <a:spLocks noGrp="1" noChangeArrowheads="1"/>
          </p:cNvSpPr>
          <p:nvPr>
            <p:ph type="title"/>
          </p:nvPr>
        </p:nvSpPr>
        <p:spPr/>
        <p:txBody>
          <a:bodyPr/>
          <a:lstStyle/>
          <a:p>
            <a:pPr algn="l" eaLnBrk="1" hangingPunct="1"/>
            <a:r>
              <a:rPr lang="en-US" sz="3200" dirty="0" err="1"/>
              <a:t>ChIP-Seq</a:t>
            </a:r>
            <a:endParaRPr lang="en-US" sz="3200" dirty="0"/>
          </a:p>
        </p:txBody>
      </p:sp>
      <p:sp>
        <p:nvSpPr>
          <p:cNvPr id="29" name="TextBox 28"/>
          <p:cNvSpPr txBox="1"/>
          <p:nvPr/>
        </p:nvSpPr>
        <p:spPr>
          <a:xfrm>
            <a:off x="565150" y="1440977"/>
            <a:ext cx="10294634" cy="1938992"/>
          </a:xfrm>
          <a:prstGeom prst="rect">
            <a:avLst/>
          </a:prstGeom>
          <a:noFill/>
          <a:ln>
            <a:noFill/>
          </a:ln>
        </p:spPr>
        <p:txBody>
          <a:bodyPr wrap="square" rtlCol="0">
            <a:spAutoFit/>
          </a:bodyPr>
          <a:lstStyle/>
          <a:p>
            <a:pPr marL="342900" indent="-342900">
              <a:buFont typeface="Arial"/>
              <a:buChar char="•"/>
            </a:pPr>
            <a:r>
              <a:rPr lang="en-US" sz="2000" dirty="0"/>
              <a:t>NGS reads acquired from </a:t>
            </a:r>
            <a:r>
              <a:rPr lang="en-US" sz="2000" dirty="0" err="1"/>
              <a:t>ChIP</a:t>
            </a:r>
            <a:r>
              <a:rPr lang="en-US" sz="2000" dirty="0"/>
              <a:t>-Seq should only be from the locations where the target protein was bound to the genome</a:t>
            </a:r>
          </a:p>
          <a:p>
            <a:pPr marL="342900" indent="-342900">
              <a:buFont typeface="Arial"/>
              <a:buChar char="•"/>
            </a:pPr>
            <a:r>
              <a:rPr lang="en-US" sz="2000" dirty="0"/>
              <a:t>The quality and specificity of the antibody is paramount! </a:t>
            </a:r>
          </a:p>
          <a:p>
            <a:pPr marL="800100" lvl="1" indent="-342900">
              <a:buFont typeface="Arial"/>
              <a:buChar char="•"/>
            </a:pPr>
            <a:r>
              <a:rPr lang="en-US" sz="2000" dirty="0" err="1"/>
              <a:t>ChIP</a:t>
            </a:r>
            <a:r>
              <a:rPr lang="en-US" sz="2000" dirty="0"/>
              <a:t>-Seq data is often noisy due to low rates of non-specificity</a:t>
            </a:r>
          </a:p>
          <a:p>
            <a:pPr marL="342900" indent="-342900">
              <a:buFont typeface="Arial"/>
              <a:buChar char="•"/>
            </a:pPr>
            <a:r>
              <a:rPr lang="en-US" sz="2000" dirty="0"/>
              <a:t>Background noise from incomplete sonication of non-bound DNA is corrected by use of a technical control</a:t>
            </a:r>
          </a:p>
        </p:txBody>
      </p:sp>
      <p:sp>
        <p:nvSpPr>
          <p:cNvPr id="5" name="TextBox 4"/>
          <p:cNvSpPr txBox="1"/>
          <p:nvPr/>
        </p:nvSpPr>
        <p:spPr>
          <a:xfrm>
            <a:off x="780836" y="4103830"/>
            <a:ext cx="4523076" cy="2246769"/>
          </a:xfrm>
          <a:prstGeom prst="rect">
            <a:avLst/>
          </a:prstGeom>
          <a:solidFill>
            <a:schemeClr val="bg1"/>
          </a:solidFill>
          <a:ln>
            <a:solidFill>
              <a:schemeClr val="tx1"/>
            </a:solidFill>
          </a:ln>
        </p:spPr>
        <p:txBody>
          <a:bodyPr wrap="square" rtlCol="0">
            <a:spAutoFit/>
          </a:bodyPr>
          <a:lstStyle/>
          <a:p>
            <a:pPr marL="342900" indent="-342900">
              <a:buFont typeface="Arial"/>
              <a:buChar char="•"/>
            </a:pPr>
            <a:r>
              <a:rPr lang="en-US" sz="2000" dirty="0"/>
              <a:t>DNA extracted from cells</a:t>
            </a:r>
          </a:p>
          <a:p>
            <a:pPr marL="342900" indent="-342900">
              <a:buFont typeface="Arial"/>
              <a:buChar char="•"/>
            </a:pPr>
            <a:r>
              <a:rPr lang="en-US" sz="2000" dirty="0"/>
              <a:t>crosslink DNA-protein</a:t>
            </a:r>
          </a:p>
          <a:p>
            <a:pPr marL="342900" indent="-342900">
              <a:buFont typeface="Arial"/>
              <a:buChar char="•"/>
            </a:pPr>
            <a:r>
              <a:rPr lang="en-US" sz="2000" dirty="0" err="1"/>
              <a:t>sonicate</a:t>
            </a:r>
            <a:r>
              <a:rPr lang="en-US" sz="2000" dirty="0"/>
              <a:t> </a:t>
            </a:r>
          </a:p>
          <a:p>
            <a:pPr marL="342900" indent="-342900">
              <a:buFont typeface="Arial"/>
              <a:buChar char="•"/>
            </a:pPr>
            <a:r>
              <a:rPr lang="en-US" sz="2000" dirty="0"/>
              <a:t>aliquot soluble chromatin</a:t>
            </a:r>
          </a:p>
          <a:p>
            <a:pPr marL="342900" indent="-342900">
              <a:buFont typeface="Arial"/>
              <a:buChar char="•"/>
            </a:pPr>
            <a:r>
              <a:rPr lang="en-US" sz="2000" dirty="0" err="1"/>
              <a:t>immuno</a:t>
            </a:r>
            <a:r>
              <a:rPr lang="en-US" sz="2000" dirty="0"/>
              <a:t>-precipitate </a:t>
            </a:r>
          </a:p>
          <a:p>
            <a:pPr marL="342900" indent="-342900">
              <a:buFont typeface="Arial"/>
              <a:buChar char="•"/>
            </a:pPr>
            <a:r>
              <a:rPr lang="en-US" sz="2000" dirty="0"/>
              <a:t>reverse formalin crosslinks</a:t>
            </a:r>
          </a:p>
          <a:p>
            <a:pPr marL="342900" indent="-342900">
              <a:buFont typeface="Arial"/>
              <a:buChar char="•"/>
            </a:pPr>
            <a:r>
              <a:rPr lang="en-US" sz="2000" dirty="0"/>
              <a:t>sequence</a:t>
            </a:r>
          </a:p>
        </p:txBody>
      </p:sp>
      <p:sp>
        <p:nvSpPr>
          <p:cNvPr id="6" name="TextBox 5"/>
          <p:cNvSpPr txBox="1"/>
          <p:nvPr/>
        </p:nvSpPr>
        <p:spPr>
          <a:xfrm>
            <a:off x="6672064" y="4103830"/>
            <a:ext cx="5091846" cy="2246769"/>
          </a:xfrm>
          <a:prstGeom prst="rect">
            <a:avLst/>
          </a:prstGeom>
          <a:solidFill>
            <a:schemeClr val="bg1"/>
          </a:solidFill>
          <a:ln>
            <a:solidFill>
              <a:schemeClr val="tx1"/>
            </a:solidFill>
          </a:ln>
        </p:spPr>
        <p:txBody>
          <a:bodyPr wrap="square" rtlCol="0">
            <a:spAutoFit/>
          </a:bodyPr>
          <a:lstStyle/>
          <a:p>
            <a:pPr marL="342900" indent="-342900">
              <a:buFont typeface="Arial"/>
              <a:buChar char="•"/>
            </a:pPr>
            <a:r>
              <a:rPr lang="en-US" sz="2000" dirty="0"/>
              <a:t>DNA extracted from cells</a:t>
            </a:r>
          </a:p>
          <a:p>
            <a:pPr marL="342900" indent="-342900">
              <a:buFont typeface="Arial"/>
              <a:buChar char="•"/>
            </a:pPr>
            <a:r>
              <a:rPr lang="en-US" sz="2000" dirty="0"/>
              <a:t>crosslink DNA-protein</a:t>
            </a:r>
          </a:p>
          <a:p>
            <a:pPr marL="342900" indent="-342900">
              <a:buFont typeface="Arial"/>
              <a:buChar char="•"/>
            </a:pPr>
            <a:r>
              <a:rPr lang="en-US" sz="2000" dirty="0" err="1"/>
              <a:t>sonicate</a:t>
            </a:r>
            <a:r>
              <a:rPr lang="en-US" sz="2000" dirty="0"/>
              <a:t> </a:t>
            </a:r>
          </a:p>
          <a:p>
            <a:pPr marL="342900" indent="-342900">
              <a:buFont typeface="Arial"/>
              <a:buChar char="•"/>
            </a:pPr>
            <a:r>
              <a:rPr lang="en-US" sz="2000" dirty="0"/>
              <a:t>aliquot soluble chromatin</a:t>
            </a:r>
          </a:p>
          <a:p>
            <a:pPr marL="342900" indent="-342900">
              <a:buFont typeface="Arial"/>
              <a:buChar char="•"/>
            </a:pPr>
            <a:r>
              <a:rPr lang="en-US" sz="2000" strike="sngStrike" dirty="0" err="1">
                <a:solidFill>
                  <a:schemeClr val="accent5">
                    <a:lumMod val="75000"/>
                  </a:schemeClr>
                </a:solidFill>
              </a:rPr>
              <a:t>immuno</a:t>
            </a:r>
            <a:r>
              <a:rPr lang="en-US" sz="2000" strike="sngStrike" dirty="0">
                <a:solidFill>
                  <a:schemeClr val="accent5">
                    <a:lumMod val="75000"/>
                  </a:schemeClr>
                </a:solidFill>
              </a:rPr>
              <a:t>-precipitate </a:t>
            </a:r>
          </a:p>
          <a:p>
            <a:pPr marL="342900" indent="-342900">
              <a:buFont typeface="Arial"/>
              <a:buChar char="•"/>
            </a:pPr>
            <a:r>
              <a:rPr lang="en-US" sz="2000" dirty="0"/>
              <a:t>reverse formalin crosslinks</a:t>
            </a:r>
          </a:p>
          <a:p>
            <a:pPr marL="342900" indent="-342900">
              <a:buFont typeface="Arial"/>
              <a:buChar char="•"/>
            </a:pPr>
            <a:r>
              <a:rPr lang="en-US" sz="2000" dirty="0"/>
              <a:t>sequence</a:t>
            </a:r>
          </a:p>
        </p:txBody>
      </p:sp>
      <p:cxnSp>
        <p:nvCxnSpPr>
          <p:cNvPr id="7" name="Straight Connector 6"/>
          <p:cNvCxnSpPr/>
          <p:nvPr/>
        </p:nvCxnSpPr>
        <p:spPr bwMode="auto">
          <a:xfrm>
            <a:off x="5492448" y="5122390"/>
            <a:ext cx="1008112" cy="0"/>
          </a:xfrm>
          <a:prstGeom prst="line">
            <a:avLst/>
          </a:prstGeom>
          <a:solidFill>
            <a:schemeClr val="accent1"/>
          </a:solidFill>
          <a:ln w="28575" cap="flat" cmpd="sng" algn="ctr">
            <a:solidFill>
              <a:schemeClr val="accent1">
                <a:lumMod val="75000"/>
              </a:schemeClr>
            </a:solidFill>
            <a:prstDash val="dash"/>
            <a:round/>
            <a:headEnd type="none" w="med" len="med"/>
            <a:tailEnd type="arrow" w="med" len="med"/>
          </a:ln>
          <a:effectLst/>
        </p:spPr>
      </p:cxnSp>
      <p:sp>
        <p:nvSpPr>
          <p:cNvPr id="8" name="TextBox 7"/>
          <p:cNvSpPr txBox="1"/>
          <p:nvPr/>
        </p:nvSpPr>
        <p:spPr>
          <a:xfrm>
            <a:off x="5450529" y="4631805"/>
            <a:ext cx="1146925" cy="338554"/>
          </a:xfrm>
          <a:prstGeom prst="rect">
            <a:avLst/>
          </a:prstGeom>
          <a:noFill/>
          <a:ln>
            <a:noFill/>
          </a:ln>
        </p:spPr>
        <p:txBody>
          <a:bodyPr wrap="square" rtlCol="0">
            <a:spAutoFit/>
          </a:bodyPr>
          <a:lstStyle/>
          <a:p>
            <a:r>
              <a:rPr lang="en-US" sz="1600" i="1" dirty="0"/>
              <a:t>compare</a:t>
            </a:r>
          </a:p>
        </p:txBody>
      </p:sp>
      <p:sp>
        <p:nvSpPr>
          <p:cNvPr id="10" name="TextBox 9"/>
          <p:cNvSpPr txBox="1"/>
          <p:nvPr/>
        </p:nvSpPr>
        <p:spPr>
          <a:xfrm>
            <a:off x="2167538" y="3719018"/>
            <a:ext cx="1440160" cy="338554"/>
          </a:xfrm>
          <a:prstGeom prst="rect">
            <a:avLst/>
          </a:prstGeom>
          <a:noFill/>
          <a:ln>
            <a:noFill/>
          </a:ln>
        </p:spPr>
        <p:txBody>
          <a:bodyPr wrap="square" rtlCol="0">
            <a:spAutoFit/>
          </a:bodyPr>
          <a:lstStyle/>
          <a:p>
            <a:pPr algn="ctr"/>
            <a:r>
              <a:rPr lang="en-US" sz="1600" b="1" dirty="0">
                <a:solidFill>
                  <a:schemeClr val="accent1">
                    <a:lumMod val="75000"/>
                  </a:schemeClr>
                </a:solidFill>
              </a:rPr>
              <a:t>SAMPLE</a:t>
            </a:r>
          </a:p>
        </p:txBody>
      </p:sp>
      <p:sp>
        <p:nvSpPr>
          <p:cNvPr id="11" name="TextBox 10"/>
          <p:cNvSpPr txBox="1"/>
          <p:nvPr/>
        </p:nvSpPr>
        <p:spPr>
          <a:xfrm>
            <a:off x="7777827" y="3719018"/>
            <a:ext cx="2880320" cy="338554"/>
          </a:xfrm>
          <a:prstGeom prst="rect">
            <a:avLst/>
          </a:prstGeom>
          <a:noFill/>
          <a:ln>
            <a:noFill/>
          </a:ln>
        </p:spPr>
        <p:txBody>
          <a:bodyPr wrap="square" rtlCol="0">
            <a:spAutoFit/>
          </a:bodyPr>
          <a:lstStyle/>
          <a:p>
            <a:pPr algn="ctr"/>
            <a:r>
              <a:rPr lang="en-US" sz="1600" b="1" dirty="0">
                <a:solidFill>
                  <a:schemeClr val="accent1">
                    <a:lumMod val="75000"/>
                  </a:schemeClr>
                </a:solidFill>
              </a:rPr>
              <a:t>TECHNICAL CONTROL</a:t>
            </a:r>
          </a:p>
        </p:txBody>
      </p:sp>
    </p:spTree>
    <p:extLst>
      <p:ext uri="{BB962C8B-B14F-4D97-AF65-F5344CB8AC3E}">
        <p14:creationId xmlns:p14="http://schemas.microsoft.com/office/powerpoint/2010/main" val="1542874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2"/>
          <p:cNvSpPr>
            <a:spLocks noGrp="1" noChangeArrowheads="1"/>
          </p:cNvSpPr>
          <p:nvPr>
            <p:ph type="title"/>
          </p:nvPr>
        </p:nvSpPr>
        <p:spPr/>
        <p:txBody>
          <a:bodyPr/>
          <a:lstStyle/>
          <a:p>
            <a:pPr algn="l" eaLnBrk="1" hangingPunct="1"/>
            <a:r>
              <a:rPr lang="en-US" sz="3200" dirty="0" err="1"/>
              <a:t>ChIP-Seq</a:t>
            </a:r>
            <a:endParaRPr lang="en-US" sz="3200" dirty="0"/>
          </a:p>
        </p:txBody>
      </p:sp>
      <p:sp>
        <p:nvSpPr>
          <p:cNvPr id="12" name="TextBox 11"/>
          <p:cNvSpPr txBox="1"/>
          <p:nvPr/>
        </p:nvSpPr>
        <p:spPr>
          <a:xfrm>
            <a:off x="339048" y="1490008"/>
            <a:ext cx="10870058" cy="1631216"/>
          </a:xfrm>
          <a:prstGeom prst="rect">
            <a:avLst/>
          </a:prstGeom>
          <a:noFill/>
          <a:ln>
            <a:noFill/>
          </a:ln>
        </p:spPr>
        <p:txBody>
          <a:bodyPr wrap="square" rtlCol="0">
            <a:spAutoFit/>
          </a:bodyPr>
          <a:lstStyle/>
          <a:p>
            <a:pPr marL="342900" indent="-342900">
              <a:buFont typeface="Arial"/>
              <a:buChar char="•"/>
            </a:pPr>
            <a:r>
              <a:rPr lang="en-US" sz="2000" dirty="0"/>
              <a:t>NGS reads are mapped to the genome sequence the Burrows-Wheeler Transform </a:t>
            </a:r>
          </a:p>
          <a:p>
            <a:pPr marL="342900" indent="-342900">
              <a:buFont typeface="Arial"/>
              <a:buChar char="•"/>
            </a:pPr>
            <a:r>
              <a:rPr lang="en-US" sz="2000" dirty="0"/>
              <a:t>Peak finding algorithms are used to find small regions in the genome where the sample has more aligned reads than the technical control</a:t>
            </a:r>
          </a:p>
          <a:p>
            <a:pPr marL="342900" indent="-342900">
              <a:buFont typeface="Arial"/>
              <a:buChar char="•"/>
            </a:pPr>
            <a:endParaRPr lang="en-US" sz="2000" dirty="0"/>
          </a:p>
          <a:p>
            <a:pPr marL="342900" indent="-342900">
              <a:buFont typeface="Arial"/>
              <a:buChar char="•"/>
            </a:pPr>
            <a:endParaRPr lang="en-US" sz="2000" dirty="0"/>
          </a:p>
        </p:txBody>
      </p:sp>
      <p:pic>
        <p:nvPicPr>
          <p:cNvPr id="2" name="Picture 1" descr="tcdd.tif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51627" y="2750466"/>
            <a:ext cx="8174293" cy="3099600"/>
          </a:xfrm>
          <a:prstGeom prst="rect">
            <a:avLst/>
          </a:prstGeom>
        </p:spPr>
      </p:pic>
    </p:spTree>
    <p:extLst>
      <p:ext uri="{BB962C8B-B14F-4D97-AF65-F5344CB8AC3E}">
        <p14:creationId xmlns:p14="http://schemas.microsoft.com/office/powerpoint/2010/main" val="25206294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2"/>
          <p:cNvSpPr>
            <a:spLocks noGrp="1" noChangeArrowheads="1"/>
          </p:cNvSpPr>
          <p:nvPr>
            <p:ph type="title"/>
          </p:nvPr>
        </p:nvSpPr>
        <p:spPr/>
        <p:txBody>
          <a:bodyPr/>
          <a:lstStyle/>
          <a:p>
            <a:pPr algn="l" eaLnBrk="1" hangingPunct="1"/>
            <a:r>
              <a:rPr lang="en-US" sz="3200" dirty="0" err="1"/>
              <a:t>ChIP-Seq</a:t>
            </a:r>
            <a:endParaRPr lang="en-US" sz="3200" dirty="0"/>
          </a:p>
        </p:txBody>
      </p:sp>
      <p:sp>
        <p:nvSpPr>
          <p:cNvPr id="29" name="TextBox 28"/>
          <p:cNvSpPr txBox="1"/>
          <p:nvPr/>
        </p:nvSpPr>
        <p:spPr>
          <a:xfrm>
            <a:off x="565150" y="1440977"/>
            <a:ext cx="10294634" cy="1631216"/>
          </a:xfrm>
          <a:prstGeom prst="rect">
            <a:avLst/>
          </a:prstGeom>
          <a:noFill/>
          <a:ln>
            <a:noFill/>
          </a:ln>
        </p:spPr>
        <p:txBody>
          <a:bodyPr wrap="square" rtlCol="0">
            <a:spAutoFit/>
          </a:bodyPr>
          <a:lstStyle/>
          <a:p>
            <a:pPr marL="342900" indent="-342900">
              <a:buFont typeface="Arial"/>
              <a:buChar char="•"/>
            </a:pPr>
            <a:r>
              <a:rPr lang="en-US" sz="2000" dirty="0"/>
              <a:t>For each region found in each sample or input control, perform linear normalization = # reads in region per million mapped reads</a:t>
            </a:r>
          </a:p>
          <a:p>
            <a:pPr marL="342900" indent="-342900">
              <a:buFont typeface="Arial"/>
              <a:buChar char="•"/>
            </a:pPr>
            <a:endParaRPr lang="en-US" sz="2000" dirty="0"/>
          </a:p>
          <a:p>
            <a:pPr marL="342900" indent="-342900">
              <a:buFont typeface="Arial"/>
              <a:buChar char="•"/>
            </a:pPr>
            <a:r>
              <a:rPr lang="en-US" sz="2000" dirty="0"/>
              <a:t>Determine fold enrichment relative to technical control, e.g. for the peak found upstream of CYP1A1</a:t>
            </a:r>
          </a:p>
        </p:txBody>
      </p:sp>
      <p:sp>
        <p:nvSpPr>
          <p:cNvPr id="5" name="TextBox 4"/>
          <p:cNvSpPr txBox="1"/>
          <p:nvPr/>
        </p:nvSpPr>
        <p:spPr>
          <a:xfrm>
            <a:off x="780836" y="3775062"/>
            <a:ext cx="4523076" cy="1631216"/>
          </a:xfrm>
          <a:prstGeom prst="rect">
            <a:avLst/>
          </a:prstGeom>
          <a:solidFill>
            <a:schemeClr val="bg1"/>
          </a:solidFill>
          <a:ln>
            <a:solidFill>
              <a:schemeClr val="tx1"/>
            </a:solidFill>
          </a:ln>
        </p:spPr>
        <p:txBody>
          <a:bodyPr wrap="square" rtlCol="0">
            <a:spAutoFit/>
          </a:bodyPr>
          <a:lstStyle/>
          <a:p>
            <a:pPr marL="342900" indent="-342900">
              <a:buFont typeface="Arial"/>
              <a:buChar char="•"/>
            </a:pPr>
            <a:r>
              <a:rPr lang="en-US" sz="2000" dirty="0"/>
              <a:t>11,000,000 NGS reads</a:t>
            </a:r>
          </a:p>
          <a:p>
            <a:pPr marL="342900" indent="-342900">
              <a:buFont typeface="Arial"/>
              <a:buChar char="•"/>
            </a:pPr>
            <a:r>
              <a:rPr lang="en-US" sz="2000" dirty="0"/>
              <a:t>8,400,000 mapped reads</a:t>
            </a:r>
          </a:p>
          <a:p>
            <a:pPr marL="342900" indent="-342900">
              <a:buFont typeface="Arial"/>
              <a:buChar char="•"/>
            </a:pPr>
            <a:r>
              <a:rPr lang="en-US" sz="2000" dirty="0"/>
              <a:t>273 reads in peak</a:t>
            </a:r>
          </a:p>
          <a:p>
            <a:pPr marL="342900" indent="-342900">
              <a:buFont typeface="Arial"/>
              <a:buChar char="•"/>
            </a:pPr>
            <a:r>
              <a:rPr lang="en-US" sz="2000" dirty="0"/>
              <a:t>Normalized peak height = 273 / (8400000/1000000) =  32.5 </a:t>
            </a:r>
          </a:p>
        </p:txBody>
      </p:sp>
      <p:sp>
        <p:nvSpPr>
          <p:cNvPr id="6" name="TextBox 5"/>
          <p:cNvSpPr txBox="1"/>
          <p:nvPr/>
        </p:nvSpPr>
        <p:spPr>
          <a:xfrm>
            <a:off x="6672064" y="3775062"/>
            <a:ext cx="5091846" cy="1631216"/>
          </a:xfrm>
          <a:prstGeom prst="rect">
            <a:avLst/>
          </a:prstGeom>
          <a:solidFill>
            <a:schemeClr val="bg1"/>
          </a:solidFill>
          <a:ln>
            <a:solidFill>
              <a:schemeClr val="tx1"/>
            </a:solidFill>
          </a:ln>
        </p:spPr>
        <p:txBody>
          <a:bodyPr wrap="square" rtlCol="0">
            <a:spAutoFit/>
          </a:bodyPr>
          <a:lstStyle/>
          <a:p>
            <a:pPr marL="342900" indent="-342900">
              <a:buFont typeface="Arial"/>
              <a:buChar char="•"/>
            </a:pPr>
            <a:r>
              <a:rPr lang="en-US" sz="2000" dirty="0"/>
              <a:t>13,000,000 NGS reads</a:t>
            </a:r>
          </a:p>
          <a:p>
            <a:pPr marL="342900" indent="-342900">
              <a:buFont typeface="Arial"/>
              <a:buChar char="•"/>
            </a:pPr>
            <a:r>
              <a:rPr lang="en-US" sz="2000" dirty="0"/>
              <a:t>7,400,000 mapped reads</a:t>
            </a:r>
          </a:p>
          <a:p>
            <a:pPr marL="342900" indent="-342900">
              <a:buFont typeface="Arial"/>
              <a:buChar char="•"/>
            </a:pPr>
            <a:r>
              <a:rPr lang="en-US" sz="2000" dirty="0"/>
              <a:t>23 reads in peak</a:t>
            </a:r>
          </a:p>
          <a:p>
            <a:pPr marL="342900" indent="-342900">
              <a:buFont typeface="Arial"/>
              <a:buChar char="•"/>
            </a:pPr>
            <a:r>
              <a:rPr lang="en-US" sz="2000" dirty="0"/>
              <a:t>Normalized peak height = 23 / (7400000/1000000) = 3.1</a:t>
            </a:r>
          </a:p>
        </p:txBody>
      </p:sp>
      <p:cxnSp>
        <p:nvCxnSpPr>
          <p:cNvPr id="7" name="Straight Connector 6"/>
          <p:cNvCxnSpPr/>
          <p:nvPr/>
        </p:nvCxnSpPr>
        <p:spPr bwMode="auto">
          <a:xfrm>
            <a:off x="5492448" y="4793622"/>
            <a:ext cx="1008112" cy="0"/>
          </a:xfrm>
          <a:prstGeom prst="line">
            <a:avLst/>
          </a:prstGeom>
          <a:solidFill>
            <a:schemeClr val="accent1"/>
          </a:solidFill>
          <a:ln w="28575" cap="flat" cmpd="sng" algn="ctr">
            <a:solidFill>
              <a:schemeClr val="accent1">
                <a:lumMod val="75000"/>
              </a:schemeClr>
            </a:solidFill>
            <a:prstDash val="dash"/>
            <a:round/>
            <a:headEnd type="none" w="med" len="med"/>
            <a:tailEnd type="arrow" w="med" len="med"/>
          </a:ln>
          <a:effectLst/>
        </p:spPr>
      </p:cxnSp>
      <p:sp>
        <p:nvSpPr>
          <p:cNvPr id="8" name="TextBox 7"/>
          <p:cNvSpPr txBox="1"/>
          <p:nvPr/>
        </p:nvSpPr>
        <p:spPr>
          <a:xfrm>
            <a:off x="5450529" y="4303037"/>
            <a:ext cx="1146925" cy="338554"/>
          </a:xfrm>
          <a:prstGeom prst="rect">
            <a:avLst/>
          </a:prstGeom>
          <a:noFill/>
          <a:ln>
            <a:noFill/>
          </a:ln>
        </p:spPr>
        <p:txBody>
          <a:bodyPr wrap="square" rtlCol="0">
            <a:spAutoFit/>
          </a:bodyPr>
          <a:lstStyle/>
          <a:p>
            <a:r>
              <a:rPr lang="en-US" sz="1600" i="1" dirty="0"/>
              <a:t>compare</a:t>
            </a:r>
          </a:p>
        </p:txBody>
      </p:sp>
      <p:sp>
        <p:nvSpPr>
          <p:cNvPr id="10" name="TextBox 9"/>
          <p:cNvSpPr txBox="1"/>
          <p:nvPr/>
        </p:nvSpPr>
        <p:spPr>
          <a:xfrm>
            <a:off x="2167538" y="3390250"/>
            <a:ext cx="1440160" cy="338554"/>
          </a:xfrm>
          <a:prstGeom prst="rect">
            <a:avLst/>
          </a:prstGeom>
          <a:noFill/>
          <a:ln>
            <a:noFill/>
          </a:ln>
        </p:spPr>
        <p:txBody>
          <a:bodyPr wrap="square" rtlCol="0">
            <a:spAutoFit/>
          </a:bodyPr>
          <a:lstStyle/>
          <a:p>
            <a:pPr algn="ctr"/>
            <a:r>
              <a:rPr lang="en-US" sz="1600" b="1" dirty="0">
                <a:solidFill>
                  <a:schemeClr val="accent1">
                    <a:lumMod val="75000"/>
                  </a:schemeClr>
                </a:solidFill>
              </a:rPr>
              <a:t>SAMPLE</a:t>
            </a:r>
          </a:p>
        </p:txBody>
      </p:sp>
      <p:sp>
        <p:nvSpPr>
          <p:cNvPr id="11" name="TextBox 10"/>
          <p:cNvSpPr txBox="1"/>
          <p:nvPr/>
        </p:nvSpPr>
        <p:spPr>
          <a:xfrm>
            <a:off x="7777827" y="3390250"/>
            <a:ext cx="2880320" cy="338554"/>
          </a:xfrm>
          <a:prstGeom prst="rect">
            <a:avLst/>
          </a:prstGeom>
          <a:noFill/>
          <a:ln>
            <a:noFill/>
          </a:ln>
        </p:spPr>
        <p:txBody>
          <a:bodyPr wrap="square" rtlCol="0">
            <a:spAutoFit/>
          </a:bodyPr>
          <a:lstStyle/>
          <a:p>
            <a:pPr algn="ctr"/>
            <a:r>
              <a:rPr lang="en-US" sz="1600" b="1" dirty="0">
                <a:solidFill>
                  <a:schemeClr val="accent1">
                    <a:lumMod val="75000"/>
                  </a:schemeClr>
                </a:solidFill>
              </a:rPr>
              <a:t>TECHNICAL CONTROL</a:t>
            </a:r>
          </a:p>
        </p:txBody>
      </p:sp>
      <p:sp>
        <p:nvSpPr>
          <p:cNvPr id="12" name="TextBox 11">
            <a:extLst>
              <a:ext uri="{FF2B5EF4-FFF2-40B4-BE49-F238E27FC236}">
                <a16:creationId xmlns:a16="http://schemas.microsoft.com/office/drawing/2014/main" id="{0B1ED1BE-5A19-CC47-A99A-8012D17AA9A3}"/>
              </a:ext>
            </a:extLst>
          </p:cNvPr>
          <p:cNvSpPr txBox="1"/>
          <p:nvPr/>
        </p:nvSpPr>
        <p:spPr>
          <a:xfrm>
            <a:off x="2975135" y="5503103"/>
            <a:ext cx="6097712" cy="369332"/>
          </a:xfrm>
          <a:prstGeom prst="rect">
            <a:avLst/>
          </a:prstGeom>
          <a:noFill/>
        </p:spPr>
        <p:txBody>
          <a:bodyPr wrap="square">
            <a:spAutoFit/>
          </a:bodyPr>
          <a:lstStyle/>
          <a:p>
            <a:pPr algn="ctr"/>
            <a:r>
              <a:rPr lang="en-US" sz="1800" b="1" dirty="0">
                <a:solidFill>
                  <a:schemeClr val="accent1">
                    <a:lumMod val="75000"/>
                  </a:schemeClr>
                </a:solidFill>
              </a:rPr>
              <a:t>32.5 / 3.1 = 10.45 fold enrichment</a:t>
            </a:r>
          </a:p>
        </p:txBody>
      </p:sp>
    </p:spTree>
    <p:extLst>
      <p:ext uri="{BB962C8B-B14F-4D97-AF65-F5344CB8AC3E}">
        <p14:creationId xmlns:p14="http://schemas.microsoft.com/office/powerpoint/2010/main" val="414511415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2"/>
          <p:cNvSpPr>
            <a:spLocks noGrp="1" noChangeArrowheads="1"/>
          </p:cNvSpPr>
          <p:nvPr>
            <p:ph type="title"/>
          </p:nvPr>
        </p:nvSpPr>
        <p:spPr/>
        <p:txBody>
          <a:bodyPr/>
          <a:lstStyle/>
          <a:p>
            <a:pPr algn="l" eaLnBrk="1" hangingPunct="1"/>
            <a:r>
              <a:rPr lang="en-US" sz="3200" dirty="0" err="1"/>
              <a:t>ChIP-Seq</a:t>
            </a:r>
            <a:endParaRPr lang="en-US" sz="3200" dirty="0"/>
          </a:p>
        </p:txBody>
      </p:sp>
      <p:sp>
        <p:nvSpPr>
          <p:cNvPr id="2" name="Content Placeholder 1">
            <a:extLst>
              <a:ext uri="{FF2B5EF4-FFF2-40B4-BE49-F238E27FC236}">
                <a16:creationId xmlns:a16="http://schemas.microsoft.com/office/drawing/2014/main" id="{BB3E1104-61AA-7845-A171-4F7EA4FCEAB2}"/>
              </a:ext>
            </a:extLst>
          </p:cNvPr>
          <p:cNvSpPr>
            <a:spLocks noGrp="1"/>
          </p:cNvSpPr>
          <p:nvPr>
            <p:ph idx="1"/>
          </p:nvPr>
        </p:nvSpPr>
        <p:spPr>
          <a:xfrm>
            <a:off x="565150" y="2160016"/>
            <a:ext cx="9873394" cy="3601212"/>
          </a:xfrm>
        </p:spPr>
        <p:txBody>
          <a:bodyPr>
            <a:normAutofit fontScale="92500" lnSpcReduction="20000"/>
          </a:bodyPr>
          <a:lstStyle/>
          <a:p>
            <a:pPr marL="342900" indent="-342900">
              <a:buFont typeface="Arial"/>
              <a:buChar char="•"/>
            </a:pPr>
            <a:r>
              <a:rPr lang="en-US" sz="2000" dirty="0"/>
              <a:t>Most </a:t>
            </a:r>
            <a:r>
              <a:rPr lang="en-US" sz="2000" dirty="0" err="1"/>
              <a:t>ChIP</a:t>
            </a:r>
            <a:r>
              <a:rPr lang="en-US" sz="2000" dirty="0"/>
              <a:t>-Seq papers are exploratory – where are the most enriched regions in the genome?</a:t>
            </a:r>
          </a:p>
          <a:p>
            <a:pPr marL="342900" indent="-342900">
              <a:buFont typeface="Arial"/>
              <a:buChar char="•"/>
            </a:pPr>
            <a:r>
              <a:rPr lang="en-US" sz="2000" dirty="0"/>
              <a:t>Reduced NGS sequencing costs leading to replicated experiments</a:t>
            </a:r>
          </a:p>
          <a:p>
            <a:pPr marL="800100" lvl="1" indent="-342900">
              <a:buFont typeface="Arial"/>
              <a:buChar char="•"/>
            </a:pPr>
            <a:r>
              <a:rPr lang="en-US" dirty="0"/>
              <a:t>Statistical analysis of difference in fold enrichment among sites</a:t>
            </a:r>
          </a:p>
          <a:p>
            <a:pPr marL="800100" lvl="1" indent="-342900">
              <a:buFont typeface="Arial"/>
              <a:buChar char="•"/>
            </a:pPr>
            <a:r>
              <a:rPr lang="en-US" dirty="0"/>
              <a:t>Familiar false discovery rate issues</a:t>
            </a:r>
          </a:p>
          <a:p>
            <a:pPr marL="342900" indent="-342900">
              <a:buFont typeface="Arial"/>
              <a:buChar char="•"/>
            </a:pPr>
            <a:r>
              <a:rPr lang="en-US" sz="2000" dirty="0"/>
              <a:t>Enriched sites of interests undergo secondary analysis</a:t>
            </a:r>
          </a:p>
          <a:p>
            <a:pPr marL="800100" lvl="1" indent="-342900">
              <a:buFont typeface="Arial"/>
              <a:buChar char="•"/>
            </a:pPr>
            <a:r>
              <a:rPr lang="en-US" dirty="0"/>
              <a:t>What genes are they upstream of? Does this help elucidate the regulatory role of the target protein?</a:t>
            </a:r>
          </a:p>
          <a:p>
            <a:pPr marL="800100" lvl="1" indent="-342900">
              <a:buFont typeface="Arial"/>
              <a:buChar char="•"/>
            </a:pPr>
            <a:r>
              <a:rPr lang="en-US" dirty="0"/>
              <a:t>What are the sequences of the putative binding sites? Can we build a PSSM to search for more such binding sites in genomes?</a:t>
            </a:r>
          </a:p>
          <a:p>
            <a:pPr marL="800100" lvl="1" indent="-342900">
              <a:buFont typeface="Arial"/>
              <a:buChar char="•"/>
            </a:pPr>
            <a:r>
              <a:rPr lang="en-US" dirty="0"/>
              <a:t>Experimental validation by site-directed mutation</a:t>
            </a:r>
          </a:p>
        </p:txBody>
      </p:sp>
    </p:spTree>
    <p:extLst>
      <p:ext uri="{BB962C8B-B14F-4D97-AF65-F5344CB8AC3E}">
        <p14:creationId xmlns:p14="http://schemas.microsoft.com/office/powerpoint/2010/main" val="14297878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descr="A close up of a logo&#10;&#10;Description automatically generated">
            <a:extLst>
              <a:ext uri="{FF2B5EF4-FFF2-40B4-BE49-F238E27FC236}">
                <a16:creationId xmlns:a16="http://schemas.microsoft.com/office/drawing/2014/main" id="{4C32F544-3CD6-B548-999A-F73A160F16DC}"/>
              </a:ext>
            </a:extLst>
          </p:cNvPr>
          <p:cNvPicPr>
            <a:picLocks noChangeAspect="1"/>
          </p:cNvPicPr>
          <p:nvPr/>
        </p:nvPicPr>
        <p:blipFill>
          <a:blip r:embed="rId3"/>
          <a:stretch>
            <a:fillRect/>
          </a:stretch>
        </p:blipFill>
        <p:spPr>
          <a:xfrm>
            <a:off x="4826000" y="2159000"/>
            <a:ext cx="2540000" cy="2540000"/>
          </a:xfrm>
          <a:prstGeom prst="rect">
            <a:avLst/>
          </a:prstGeom>
          <a:noFill/>
        </p:spPr>
      </p:pic>
      <p:sp>
        <p:nvSpPr>
          <p:cNvPr id="2" name="Title 1">
            <a:extLst>
              <a:ext uri="{FF2B5EF4-FFF2-40B4-BE49-F238E27FC236}">
                <a16:creationId xmlns:a16="http://schemas.microsoft.com/office/drawing/2014/main" id="{334D5FA8-A97B-9648-AF6D-3E2DA5BB612E}"/>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29442179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2"/>
          <p:cNvSpPr>
            <a:spLocks noGrp="1" noChangeArrowheads="1"/>
          </p:cNvSpPr>
          <p:nvPr>
            <p:ph type="title"/>
          </p:nvPr>
        </p:nvSpPr>
        <p:spPr/>
        <p:txBody>
          <a:bodyPr/>
          <a:lstStyle/>
          <a:p>
            <a:pPr algn="l" eaLnBrk="1" hangingPunct="1"/>
            <a:r>
              <a:rPr lang="en-US" sz="3200" dirty="0"/>
              <a:t>Gene Expression</a:t>
            </a:r>
          </a:p>
        </p:txBody>
      </p:sp>
      <p:sp>
        <p:nvSpPr>
          <p:cNvPr id="4" name="TextBox 3"/>
          <p:cNvSpPr txBox="1"/>
          <p:nvPr/>
        </p:nvSpPr>
        <p:spPr>
          <a:xfrm>
            <a:off x="1703512" y="1772816"/>
            <a:ext cx="1224136" cy="400110"/>
          </a:xfrm>
          <a:prstGeom prst="rect">
            <a:avLst/>
          </a:prstGeom>
          <a:noFill/>
          <a:ln>
            <a:noFill/>
          </a:ln>
        </p:spPr>
        <p:txBody>
          <a:bodyPr wrap="square" rtlCol="0">
            <a:spAutoFit/>
          </a:bodyPr>
          <a:lstStyle/>
          <a:p>
            <a:r>
              <a:rPr lang="en-US" sz="2000" dirty="0"/>
              <a:t>DNA</a:t>
            </a:r>
          </a:p>
        </p:txBody>
      </p:sp>
      <p:sp>
        <p:nvSpPr>
          <p:cNvPr id="5" name="TextBox 4"/>
          <p:cNvSpPr txBox="1"/>
          <p:nvPr/>
        </p:nvSpPr>
        <p:spPr>
          <a:xfrm>
            <a:off x="2783632" y="3789040"/>
            <a:ext cx="1224136" cy="400110"/>
          </a:xfrm>
          <a:prstGeom prst="rect">
            <a:avLst/>
          </a:prstGeom>
          <a:noFill/>
          <a:ln>
            <a:noFill/>
          </a:ln>
        </p:spPr>
        <p:txBody>
          <a:bodyPr wrap="square" rtlCol="0">
            <a:spAutoFit/>
          </a:bodyPr>
          <a:lstStyle/>
          <a:p>
            <a:r>
              <a:rPr lang="en-US" sz="2000" dirty="0"/>
              <a:t>mRNA</a:t>
            </a:r>
          </a:p>
        </p:txBody>
      </p:sp>
      <p:cxnSp>
        <p:nvCxnSpPr>
          <p:cNvPr id="7" name="Straight Connector 6"/>
          <p:cNvCxnSpPr/>
          <p:nvPr/>
        </p:nvCxnSpPr>
        <p:spPr bwMode="auto">
          <a:xfrm>
            <a:off x="2855640" y="1988840"/>
            <a:ext cx="7107076" cy="0"/>
          </a:xfrm>
          <a:prstGeom prst="line">
            <a:avLst/>
          </a:prstGeom>
          <a:solidFill>
            <a:schemeClr val="accent1"/>
          </a:solidFill>
          <a:ln w="38100" cap="flat" cmpd="sng" algn="ctr">
            <a:solidFill>
              <a:schemeClr val="tx1"/>
            </a:solidFill>
            <a:prstDash val="solid"/>
            <a:round/>
            <a:headEnd type="none" w="med" len="med"/>
            <a:tailEnd type="none" w="med" len="med"/>
          </a:ln>
          <a:effectLst/>
        </p:spPr>
      </p:cxnSp>
      <p:cxnSp>
        <p:nvCxnSpPr>
          <p:cNvPr id="10" name="Straight Connector 9"/>
          <p:cNvCxnSpPr/>
          <p:nvPr/>
        </p:nvCxnSpPr>
        <p:spPr bwMode="auto">
          <a:xfrm>
            <a:off x="3935760" y="4005064"/>
            <a:ext cx="3960440" cy="0"/>
          </a:xfrm>
          <a:prstGeom prst="line">
            <a:avLst/>
          </a:prstGeom>
          <a:solidFill>
            <a:schemeClr val="accent1"/>
          </a:solidFill>
          <a:ln w="38100" cap="flat" cmpd="sng" algn="ctr">
            <a:solidFill>
              <a:schemeClr val="tx1"/>
            </a:solidFill>
            <a:prstDash val="solid"/>
            <a:round/>
            <a:headEnd type="none" w="med" len="med"/>
            <a:tailEnd type="none" w="med" len="med"/>
          </a:ln>
          <a:effectLst/>
        </p:spPr>
      </p:cxnSp>
      <p:sp>
        <p:nvSpPr>
          <p:cNvPr id="11" name="TextBox 10"/>
          <p:cNvSpPr txBox="1"/>
          <p:nvPr/>
        </p:nvSpPr>
        <p:spPr>
          <a:xfrm>
            <a:off x="7824192" y="3810526"/>
            <a:ext cx="2088232" cy="338554"/>
          </a:xfrm>
          <a:prstGeom prst="rect">
            <a:avLst/>
          </a:prstGeom>
          <a:noFill/>
          <a:ln>
            <a:noFill/>
          </a:ln>
        </p:spPr>
        <p:txBody>
          <a:bodyPr wrap="square" rtlCol="0">
            <a:spAutoFit/>
          </a:bodyPr>
          <a:lstStyle/>
          <a:p>
            <a:r>
              <a:rPr lang="en-US" sz="1600" dirty="0"/>
              <a:t>AAAAAAA</a:t>
            </a:r>
          </a:p>
        </p:txBody>
      </p:sp>
      <p:sp>
        <p:nvSpPr>
          <p:cNvPr id="13" name="Rounded Rectangle 12"/>
          <p:cNvSpPr/>
          <p:nvPr/>
        </p:nvSpPr>
        <p:spPr bwMode="auto">
          <a:xfrm>
            <a:off x="5303913" y="1844825"/>
            <a:ext cx="1148757" cy="306229"/>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a:lstStyle/>
          <a:p>
            <a:endParaRPr lang="en-US"/>
          </a:p>
        </p:txBody>
      </p:sp>
      <p:sp>
        <p:nvSpPr>
          <p:cNvPr id="14" name="Rounded Rectangle 13"/>
          <p:cNvSpPr/>
          <p:nvPr/>
        </p:nvSpPr>
        <p:spPr bwMode="auto">
          <a:xfrm>
            <a:off x="6816081" y="1844825"/>
            <a:ext cx="1148757" cy="306229"/>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a:lstStyle/>
          <a:p>
            <a:endParaRPr lang="en-US"/>
          </a:p>
        </p:txBody>
      </p:sp>
      <p:sp>
        <p:nvSpPr>
          <p:cNvPr id="15" name="Rounded Rectangle 14"/>
          <p:cNvSpPr/>
          <p:nvPr/>
        </p:nvSpPr>
        <p:spPr bwMode="auto">
          <a:xfrm>
            <a:off x="8256241" y="1844825"/>
            <a:ext cx="1148757" cy="306229"/>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a:lstStyle/>
          <a:p>
            <a:endParaRPr lang="en-US"/>
          </a:p>
        </p:txBody>
      </p:sp>
      <p:sp>
        <p:nvSpPr>
          <p:cNvPr id="16" name="TextBox 15"/>
          <p:cNvSpPr txBox="1"/>
          <p:nvPr/>
        </p:nvSpPr>
        <p:spPr>
          <a:xfrm>
            <a:off x="5519936" y="1796118"/>
            <a:ext cx="1224136" cy="338554"/>
          </a:xfrm>
          <a:prstGeom prst="rect">
            <a:avLst/>
          </a:prstGeom>
          <a:noFill/>
          <a:ln>
            <a:noFill/>
          </a:ln>
        </p:spPr>
        <p:txBody>
          <a:bodyPr wrap="square" rtlCol="0">
            <a:spAutoFit/>
          </a:bodyPr>
          <a:lstStyle/>
          <a:p>
            <a:r>
              <a:rPr lang="en-US" sz="1600" i="1" dirty="0">
                <a:solidFill>
                  <a:srgbClr val="000000"/>
                </a:solidFill>
              </a:rPr>
              <a:t>exon</a:t>
            </a:r>
          </a:p>
        </p:txBody>
      </p:sp>
      <p:sp>
        <p:nvSpPr>
          <p:cNvPr id="17" name="TextBox 16"/>
          <p:cNvSpPr txBox="1"/>
          <p:nvPr/>
        </p:nvSpPr>
        <p:spPr>
          <a:xfrm>
            <a:off x="7104112" y="1794302"/>
            <a:ext cx="1224136" cy="338554"/>
          </a:xfrm>
          <a:prstGeom prst="rect">
            <a:avLst/>
          </a:prstGeom>
          <a:noFill/>
          <a:ln>
            <a:noFill/>
          </a:ln>
        </p:spPr>
        <p:txBody>
          <a:bodyPr wrap="square" rtlCol="0">
            <a:spAutoFit/>
          </a:bodyPr>
          <a:lstStyle/>
          <a:p>
            <a:r>
              <a:rPr lang="en-US" sz="1600" i="1" dirty="0">
                <a:solidFill>
                  <a:srgbClr val="000000"/>
                </a:solidFill>
              </a:rPr>
              <a:t>exon</a:t>
            </a:r>
          </a:p>
        </p:txBody>
      </p:sp>
      <p:sp>
        <p:nvSpPr>
          <p:cNvPr id="18" name="TextBox 17"/>
          <p:cNvSpPr txBox="1"/>
          <p:nvPr/>
        </p:nvSpPr>
        <p:spPr>
          <a:xfrm>
            <a:off x="8544272" y="1794302"/>
            <a:ext cx="1224136" cy="338554"/>
          </a:xfrm>
          <a:prstGeom prst="rect">
            <a:avLst/>
          </a:prstGeom>
          <a:noFill/>
          <a:ln>
            <a:noFill/>
          </a:ln>
        </p:spPr>
        <p:txBody>
          <a:bodyPr wrap="square" rtlCol="0">
            <a:spAutoFit/>
          </a:bodyPr>
          <a:lstStyle/>
          <a:p>
            <a:r>
              <a:rPr lang="en-US" sz="1600" i="1" dirty="0">
                <a:solidFill>
                  <a:srgbClr val="000000"/>
                </a:solidFill>
              </a:rPr>
              <a:t>exon</a:t>
            </a:r>
          </a:p>
        </p:txBody>
      </p:sp>
      <p:sp>
        <p:nvSpPr>
          <p:cNvPr id="19" name="Rounded Rectangle 18"/>
          <p:cNvSpPr/>
          <p:nvPr/>
        </p:nvSpPr>
        <p:spPr bwMode="auto">
          <a:xfrm>
            <a:off x="4079777" y="3861049"/>
            <a:ext cx="1148757" cy="306229"/>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a:lstStyle/>
          <a:p>
            <a:endParaRPr lang="en-US"/>
          </a:p>
        </p:txBody>
      </p:sp>
      <p:sp>
        <p:nvSpPr>
          <p:cNvPr id="20" name="Rounded Rectangle 19"/>
          <p:cNvSpPr/>
          <p:nvPr/>
        </p:nvSpPr>
        <p:spPr bwMode="auto">
          <a:xfrm>
            <a:off x="5231905" y="3861049"/>
            <a:ext cx="1148757" cy="306229"/>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a:lstStyle/>
          <a:p>
            <a:endParaRPr lang="en-US"/>
          </a:p>
        </p:txBody>
      </p:sp>
      <p:sp>
        <p:nvSpPr>
          <p:cNvPr id="21" name="Rounded Rectangle 20"/>
          <p:cNvSpPr/>
          <p:nvPr/>
        </p:nvSpPr>
        <p:spPr bwMode="auto">
          <a:xfrm>
            <a:off x="6384033" y="3861049"/>
            <a:ext cx="1148757" cy="306229"/>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a:lstStyle/>
          <a:p>
            <a:endParaRPr lang="en-US"/>
          </a:p>
        </p:txBody>
      </p:sp>
      <p:sp>
        <p:nvSpPr>
          <p:cNvPr id="24" name="TextBox 23"/>
          <p:cNvSpPr txBox="1"/>
          <p:nvPr/>
        </p:nvSpPr>
        <p:spPr>
          <a:xfrm>
            <a:off x="2639616" y="1700808"/>
            <a:ext cx="432048" cy="338554"/>
          </a:xfrm>
          <a:prstGeom prst="rect">
            <a:avLst/>
          </a:prstGeom>
          <a:noFill/>
          <a:ln>
            <a:noFill/>
          </a:ln>
        </p:spPr>
        <p:txBody>
          <a:bodyPr wrap="square" rtlCol="0">
            <a:spAutoFit/>
          </a:bodyPr>
          <a:lstStyle/>
          <a:p>
            <a:r>
              <a:rPr lang="en-US" sz="1600" dirty="0"/>
              <a:t>5’</a:t>
            </a:r>
          </a:p>
        </p:txBody>
      </p:sp>
      <p:sp>
        <p:nvSpPr>
          <p:cNvPr id="25" name="TextBox 24"/>
          <p:cNvSpPr txBox="1"/>
          <p:nvPr/>
        </p:nvSpPr>
        <p:spPr>
          <a:xfrm>
            <a:off x="9912424" y="1700808"/>
            <a:ext cx="432048" cy="338554"/>
          </a:xfrm>
          <a:prstGeom prst="rect">
            <a:avLst/>
          </a:prstGeom>
          <a:noFill/>
          <a:ln>
            <a:noFill/>
          </a:ln>
        </p:spPr>
        <p:txBody>
          <a:bodyPr wrap="square" rtlCol="0">
            <a:spAutoFit/>
          </a:bodyPr>
          <a:lstStyle/>
          <a:p>
            <a:r>
              <a:rPr lang="en-US" sz="1600" dirty="0"/>
              <a:t>3’</a:t>
            </a:r>
          </a:p>
        </p:txBody>
      </p:sp>
      <p:sp>
        <p:nvSpPr>
          <p:cNvPr id="26" name="TextBox 25"/>
          <p:cNvSpPr txBox="1"/>
          <p:nvPr/>
        </p:nvSpPr>
        <p:spPr>
          <a:xfrm>
            <a:off x="3719736" y="3717032"/>
            <a:ext cx="432048" cy="338554"/>
          </a:xfrm>
          <a:prstGeom prst="rect">
            <a:avLst/>
          </a:prstGeom>
          <a:noFill/>
          <a:ln>
            <a:noFill/>
          </a:ln>
        </p:spPr>
        <p:txBody>
          <a:bodyPr wrap="square" rtlCol="0">
            <a:spAutoFit/>
          </a:bodyPr>
          <a:lstStyle/>
          <a:p>
            <a:r>
              <a:rPr lang="en-US" sz="1600" dirty="0"/>
              <a:t>5’</a:t>
            </a:r>
          </a:p>
        </p:txBody>
      </p:sp>
      <p:sp>
        <p:nvSpPr>
          <p:cNvPr id="27" name="TextBox 26"/>
          <p:cNvSpPr txBox="1"/>
          <p:nvPr/>
        </p:nvSpPr>
        <p:spPr>
          <a:xfrm>
            <a:off x="8904312" y="3717032"/>
            <a:ext cx="432048" cy="338554"/>
          </a:xfrm>
          <a:prstGeom prst="rect">
            <a:avLst/>
          </a:prstGeom>
          <a:noFill/>
          <a:ln>
            <a:noFill/>
          </a:ln>
        </p:spPr>
        <p:txBody>
          <a:bodyPr wrap="square" rtlCol="0">
            <a:spAutoFit/>
          </a:bodyPr>
          <a:lstStyle/>
          <a:p>
            <a:r>
              <a:rPr lang="en-US" sz="1600" dirty="0"/>
              <a:t>3’</a:t>
            </a:r>
          </a:p>
        </p:txBody>
      </p:sp>
      <p:grpSp>
        <p:nvGrpSpPr>
          <p:cNvPr id="2" name="Group 1">
            <a:extLst>
              <a:ext uri="{FF2B5EF4-FFF2-40B4-BE49-F238E27FC236}">
                <a16:creationId xmlns:a16="http://schemas.microsoft.com/office/drawing/2014/main" id="{9EBD9158-D93E-F241-BCE1-B9DB59170F12}"/>
              </a:ext>
            </a:extLst>
          </p:cNvPr>
          <p:cNvGrpSpPr/>
          <p:nvPr/>
        </p:nvGrpSpPr>
        <p:grpSpPr>
          <a:xfrm>
            <a:off x="6703578" y="5444548"/>
            <a:ext cx="1408646" cy="851996"/>
            <a:chOff x="6703578" y="5444548"/>
            <a:chExt cx="1408646" cy="851996"/>
          </a:xfrm>
        </p:grpSpPr>
        <p:sp>
          <p:nvSpPr>
            <p:cNvPr id="22" name="Plaque 21"/>
            <p:cNvSpPr/>
            <p:nvPr/>
          </p:nvSpPr>
          <p:spPr bwMode="auto">
            <a:xfrm rot="372142">
              <a:off x="6703578" y="5444548"/>
              <a:ext cx="1366621" cy="851996"/>
            </a:xfrm>
            <a:prstGeom prst="plaque">
              <a:avLst/>
            </a:prstGeom>
            <a:solidFill>
              <a:schemeClr val="accent5">
                <a:lumMod val="75000"/>
              </a:schemeClr>
            </a:solidFill>
            <a:ln w="9525" cap="flat" cmpd="sng" algn="ctr">
              <a:solidFill>
                <a:schemeClr val="tx1"/>
              </a:solidFill>
              <a:prstDash val="solid"/>
              <a:round/>
              <a:headEnd type="none" w="med" len="med"/>
              <a:tailEnd type="none" w="med" len="med"/>
            </a:ln>
            <a:effectLst/>
          </p:spPr>
          <p:txBody>
            <a:bodyPr/>
            <a:lstStyle/>
            <a:p>
              <a:endParaRPr lang="en-US"/>
            </a:p>
          </p:txBody>
        </p:sp>
        <p:sp>
          <p:nvSpPr>
            <p:cNvPr id="28" name="TextBox 27"/>
            <p:cNvSpPr txBox="1"/>
            <p:nvPr/>
          </p:nvSpPr>
          <p:spPr>
            <a:xfrm>
              <a:off x="6888088" y="5661248"/>
              <a:ext cx="1224136" cy="400110"/>
            </a:xfrm>
            <a:prstGeom prst="rect">
              <a:avLst/>
            </a:prstGeom>
            <a:noFill/>
            <a:ln>
              <a:noFill/>
            </a:ln>
          </p:spPr>
          <p:txBody>
            <a:bodyPr wrap="square" rtlCol="0">
              <a:spAutoFit/>
            </a:bodyPr>
            <a:lstStyle/>
            <a:p>
              <a:r>
                <a:rPr lang="en-US" sz="2000" dirty="0">
                  <a:solidFill>
                    <a:schemeClr val="bg2"/>
                  </a:solidFill>
                </a:rPr>
                <a:t>protein</a:t>
              </a:r>
            </a:p>
          </p:txBody>
        </p:sp>
      </p:grpSp>
      <p:cxnSp>
        <p:nvCxnSpPr>
          <p:cNvPr id="31" name="Straight Connector 30"/>
          <p:cNvCxnSpPr/>
          <p:nvPr/>
        </p:nvCxnSpPr>
        <p:spPr bwMode="auto">
          <a:xfrm>
            <a:off x="6023992" y="2492896"/>
            <a:ext cx="504056" cy="1008112"/>
          </a:xfrm>
          <a:prstGeom prst="line">
            <a:avLst/>
          </a:prstGeom>
          <a:solidFill>
            <a:schemeClr val="accent1"/>
          </a:solidFill>
          <a:ln w="28575" cap="flat" cmpd="sng" algn="ctr">
            <a:solidFill>
              <a:schemeClr val="tx1"/>
            </a:solidFill>
            <a:prstDash val="dash"/>
            <a:round/>
            <a:headEnd type="none" w="med" len="med"/>
            <a:tailEnd type="arrow" w="med" len="med"/>
          </a:ln>
          <a:effectLst/>
        </p:spPr>
      </p:cxnSp>
      <p:cxnSp>
        <p:nvCxnSpPr>
          <p:cNvPr id="34" name="Straight Connector 33"/>
          <p:cNvCxnSpPr/>
          <p:nvPr/>
        </p:nvCxnSpPr>
        <p:spPr bwMode="auto">
          <a:xfrm>
            <a:off x="7104112" y="4437112"/>
            <a:ext cx="360040" cy="792088"/>
          </a:xfrm>
          <a:prstGeom prst="line">
            <a:avLst/>
          </a:prstGeom>
          <a:solidFill>
            <a:schemeClr val="accent1"/>
          </a:solidFill>
          <a:ln w="28575" cap="flat" cmpd="sng" algn="ctr">
            <a:solidFill>
              <a:schemeClr val="tx1"/>
            </a:solidFill>
            <a:prstDash val="dash"/>
            <a:round/>
            <a:headEnd type="none" w="med" len="med"/>
            <a:tailEnd type="arrow" w="med" len="med"/>
          </a:ln>
          <a:effectLst/>
        </p:spPr>
      </p:cxnSp>
      <p:sp>
        <p:nvSpPr>
          <p:cNvPr id="36" name="TextBox 35"/>
          <p:cNvSpPr txBox="1"/>
          <p:nvPr/>
        </p:nvSpPr>
        <p:spPr>
          <a:xfrm>
            <a:off x="6384032" y="2780929"/>
            <a:ext cx="2088232" cy="584775"/>
          </a:xfrm>
          <a:prstGeom prst="rect">
            <a:avLst/>
          </a:prstGeom>
          <a:noFill/>
          <a:ln>
            <a:noFill/>
          </a:ln>
        </p:spPr>
        <p:txBody>
          <a:bodyPr wrap="square" rtlCol="0">
            <a:spAutoFit/>
          </a:bodyPr>
          <a:lstStyle/>
          <a:p>
            <a:r>
              <a:rPr lang="en-US" sz="1600" i="1" dirty="0"/>
              <a:t>transcription, splicing</a:t>
            </a:r>
          </a:p>
        </p:txBody>
      </p:sp>
      <p:sp>
        <p:nvSpPr>
          <p:cNvPr id="37" name="TextBox 36"/>
          <p:cNvSpPr txBox="1"/>
          <p:nvPr/>
        </p:nvSpPr>
        <p:spPr>
          <a:xfrm>
            <a:off x="7320136" y="4653136"/>
            <a:ext cx="2088232" cy="338554"/>
          </a:xfrm>
          <a:prstGeom prst="rect">
            <a:avLst/>
          </a:prstGeom>
          <a:noFill/>
          <a:ln>
            <a:noFill/>
          </a:ln>
        </p:spPr>
        <p:txBody>
          <a:bodyPr wrap="square" rtlCol="0">
            <a:spAutoFit/>
          </a:bodyPr>
          <a:lstStyle/>
          <a:p>
            <a:r>
              <a:rPr lang="en-US" sz="1600" i="1" dirty="0"/>
              <a:t>translation</a:t>
            </a:r>
          </a:p>
        </p:txBody>
      </p:sp>
    </p:spTree>
    <p:extLst>
      <p:ext uri="{BB962C8B-B14F-4D97-AF65-F5344CB8AC3E}">
        <p14:creationId xmlns:p14="http://schemas.microsoft.com/office/powerpoint/2010/main" val="863168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2"/>
          <p:cNvSpPr>
            <a:spLocks noGrp="1" noChangeArrowheads="1"/>
          </p:cNvSpPr>
          <p:nvPr>
            <p:ph type="title"/>
          </p:nvPr>
        </p:nvSpPr>
        <p:spPr/>
        <p:txBody>
          <a:bodyPr/>
          <a:lstStyle/>
          <a:p>
            <a:pPr algn="l" eaLnBrk="1" hangingPunct="1"/>
            <a:r>
              <a:rPr lang="en-US" sz="3200" dirty="0"/>
              <a:t>Bisulfite-</a:t>
            </a:r>
            <a:r>
              <a:rPr lang="en-US" sz="3200" dirty="0" err="1"/>
              <a:t>Seq</a:t>
            </a:r>
            <a:endParaRPr lang="en-US" sz="3200" dirty="0"/>
          </a:p>
        </p:txBody>
      </p:sp>
      <p:sp>
        <p:nvSpPr>
          <p:cNvPr id="15" name="TextBox 14"/>
          <p:cNvSpPr txBox="1"/>
          <p:nvPr/>
        </p:nvSpPr>
        <p:spPr>
          <a:xfrm>
            <a:off x="832207" y="3275024"/>
            <a:ext cx="10346076" cy="2246769"/>
          </a:xfrm>
          <a:prstGeom prst="rect">
            <a:avLst/>
          </a:prstGeom>
          <a:noFill/>
          <a:ln>
            <a:noFill/>
          </a:ln>
        </p:spPr>
        <p:txBody>
          <a:bodyPr wrap="square" rtlCol="0">
            <a:spAutoFit/>
          </a:bodyPr>
          <a:lstStyle/>
          <a:p>
            <a:pPr marL="342900" indent="-342900">
              <a:buFont typeface="Arial"/>
              <a:buChar char="•"/>
            </a:pPr>
            <a:r>
              <a:rPr lang="en-US" sz="2000" dirty="0"/>
              <a:t>The goal of this method is to detected methylated regions in the genome</a:t>
            </a:r>
          </a:p>
          <a:p>
            <a:pPr marL="342900" indent="-342900">
              <a:buFont typeface="Arial"/>
              <a:buChar char="•"/>
            </a:pPr>
            <a:endParaRPr lang="en-US" sz="2000" dirty="0"/>
          </a:p>
          <a:p>
            <a:pPr marL="342900" indent="-342900">
              <a:buFont typeface="Arial"/>
              <a:buChar char="•"/>
            </a:pPr>
            <a:r>
              <a:rPr lang="en-US" sz="2000" dirty="0"/>
              <a:t>Combining these data with RNA-</a:t>
            </a:r>
            <a:r>
              <a:rPr lang="en-US" sz="2000" dirty="0" err="1"/>
              <a:t>Seq</a:t>
            </a:r>
            <a:r>
              <a:rPr lang="en-US" sz="2000" dirty="0"/>
              <a:t> and </a:t>
            </a:r>
            <a:r>
              <a:rPr lang="en-US" sz="2000" dirty="0" err="1"/>
              <a:t>ChIP-Seq</a:t>
            </a:r>
            <a:r>
              <a:rPr lang="en-US" sz="2000" dirty="0"/>
              <a:t> among tissues or experimental conditions can lead to a comprehensive understanding of gene regulation</a:t>
            </a:r>
          </a:p>
          <a:p>
            <a:pPr marL="342900" indent="-342900">
              <a:buFont typeface="Arial"/>
              <a:buChar char="•"/>
            </a:pPr>
            <a:endParaRPr lang="en-US" sz="2000" dirty="0"/>
          </a:p>
          <a:p>
            <a:pPr marL="342900" indent="-342900">
              <a:buFont typeface="Arial"/>
              <a:buChar char="•"/>
            </a:pPr>
            <a:r>
              <a:rPr lang="en-US" sz="2000" dirty="0"/>
              <a:t>Whole genome bisulfite sequencing (WGBS) to assess differences in genome-wide cytosine methylation patterns, including </a:t>
            </a:r>
            <a:r>
              <a:rPr lang="en-US" sz="2000" dirty="0" err="1"/>
              <a:t>CpG</a:t>
            </a:r>
            <a:r>
              <a:rPr lang="en-US" sz="2000" dirty="0"/>
              <a:t>, CHH, &amp; CHG</a:t>
            </a:r>
          </a:p>
        </p:txBody>
      </p:sp>
      <p:sp>
        <p:nvSpPr>
          <p:cNvPr id="29" name="TextBox 28"/>
          <p:cNvSpPr txBox="1"/>
          <p:nvPr/>
        </p:nvSpPr>
        <p:spPr>
          <a:xfrm>
            <a:off x="1703512" y="2378989"/>
            <a:ext cx="1224136" cy="400110"/>
          </a:xfrm>
          <a:prstGeom prst="rect">
            <a:avLst/>
          </a:prstGeom>
          <a:noFill/>
          <a:ln>
            <a:noFill/>
          </a:ln>
        </p:spPr>
        <p:txBody>
          <a:bodyPr wrap="square" rtlCol="0">
            <a:spAutoFit/>
          </a:bodyPr>
          <a:lstStyle/>
          <a:p>
            <a:r>
              <a:rPr lang="en-US" sz="2000" dirty="0"/>
              <a:t>DNA</a:t>
            </a:r>
          </a:p>
        </p:txBody>
      </p:sp>
      <p:cxnSp>
        <p:nvCxnSpPr>
          <p:cNvPr id="30" name="Straight Connector 29"/>
          <p:cNvCxnSpPr/>
          <p:nvPr/>
        </p:nvCxnSpPr>
        <p:spPr bwMode="auto">
          <a:xfrm>
            <a:off x="2855640" y="2595013"/>
            <a:ext cx="7107076" cy="0"/>
          </a:xfrm>
          <a:prstGeom prst="line">
            <a:avLst/>
          </a:prstGeom>
          <a:solidFill>
            <a:schemeClr val="accent1"/>
          </a:solidFill>
          <a:ln w="38100" cap="flat" cmpd="sng" algn="ctr">
            <a:solidFill>
              <a:schemeClr val="tx1"/>
            </a:solidFill>
            <a:prstDash val="solid"/>
            <a:round/>
            <a:headEnd type="none" w="med" len="med"/>
            <a:tailEnd type="none" w="med" len="med"/>
          </a:ln>
          <a:effectLst/>
        </p:spPr>
      </p:cxnSp>
      <p:sp>
        <p:nvSpPr>
          <p:cNvPr id="31" name="Rounded Rectangle 30"/>
          <p:cNvSpPr/>
          <p:nvPr/>
        </p:nvSpPr>
        <p:spPr bwMode="auto">
          <a:xfrm>
            <a:off x="5303913" y="2450998"/>
            <a:ext cx="1148757" cy="306229"/>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a:lstStyle/>
          <a:p>
            <a:endParaRPr lang="en-US"/>
          </a:p>
        </p:txBody>
      </p:sp>
      <p:sp>
        <p:nvSpPr>
          <p:cNvPr id="32" name="Rounded Rectangle 31"/>
          <p:cNvSpPr/>
          <p:nvPr/>
        </p:nvSpPr>
        <p:spPr bwMode="auto">
          <a:xfrm>
            <a:off x="6816081" y="2450998"/>
            <a:ext cx="1148757" cy="306229"/>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a:lstStyle/>
          <a:p>
            <a:endParaRPr lang="en-US"/>
          </a:p>
        </p:txBody>
      </p:sp>
      <p:sp>
        <p:nvSpPr>
          <p:cNvPr id="33" name="Rounded Rectangle 32"/>
          <p:cNvSpPr/>
          <p:nvPr/>
        </p:nvSpPr>
        <p:spPr bwMode="auto">
          <a:xfrm>
            <a:off x="8256241" y="2450998"/>
            <a:ext cx="1148757" cy="306229"/>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a:lstStyle/>
          <a:p>
            <a:endParaRPr lang="en-US"/>
          </a:p>
        </p:txBody>
      </p:sp>
      <p:sp>
        <p:nvSpPr>
          <p:cNvPr id="34" name="TextBox 33"/>
          <p:cNvSpPr txBox="1"/>
          <p:nvPr/>
        </p:nvSpPr>
        <p:spPr>
          <a:xfrm>
            <a:off x="5519936" y="2402291"/>
            <a:ext cx="1224136" cy="338554"/>
          </a:xfrm>
          <a:prstGeom prst="rect">
            <a:avLst/>
          </a:prstGeom>
          <a:noFill/>
          <a:ln>
            <a:noFill/>
          </a:ln>
        </p:spPr>
        <p:txBody>
          <a:bodyPr wrap="square" rtlCol="0">
            <a:spAutoFit/>
          </a:bodyPr>
          <a:lstStyle/>
          <a:p>
            <a:r>
              <a:rPr lang="en-US" sz="1600" i="1" dirty="0">
                <a:solidFill>
                  <a:srgbClr val="000000"/>
                </a:solidFill>
              </a:rPr>
              <a:t>exon</a:t>
            </a:r>
          </a:p>
        </p:txBody>
      </p:sp>
      <p:sp>
        <p:nvSpPr>
          <p:cNvPr id="35" name="TextBox 34"/>
          <p:cNvSpPr txBox="1"/>
          <p:nvPr/>
        </p:nvSpPr>
        <p:spPr>
          <a:xfrm>
            <a:off x="7104112" y="2400475"/>
            <a:ext cx="1224136" cy="338554"/>
          </a:xfrm>
          <a:prstGeom prst="rect">
            <a:avLst/>
          </a:prstGeom>
          <a:noFill/>
          <a:ln>
            <a:noFill/>
          </a:ln>
        </p:spPr>
        <p:txBody>
          <a:bodyPr wrap="square" rtlCol="0">
            <a:spAutoFit/>
          </a:bodyPr>
          <a:lstStyle/>
          <a:p>
            <a:r>
              <a:rPr lang="en-US" sz="1600" i="1" dirty="0">
                <a:solidFill>
                  <a:srgbClr val="000000"/>
                </a:solidFill>
              </a:rPr>
              <a:t>exon</a:t>
            </a:r>
          </a:p>
        </p:txBody>
      </p:sp>
      <p:sp>
        <p:nvSpPr>
          <p:cNvPr id="36" name="TextBox 35"/>
          <p:cNvSpPr txBox="1"/>
          <p:nvPr/>
        </p:nvSpPr>
        <p:spPr>
          <a:xfrm>
            <a:off x="8544272" y="2400475"/>
            <a:ext cx="1224136" cy="338554"/>
          </a:xfrm>
          <a:prstGeom prst="rect">
            <a:avLst/>
          </a:prstGeom>
          <a:noFill/>
          <a:ln>
            <a:noFill/>
          </a:ln>
        </p:spPr>
        <p:txBody>
          <a:bodyPr wrap="square" rtlCol="0">
            <a:spAutoFit/>
          </a:bodyPr>
          <a:lstStyle/>
          <a:p>
            <a:r>
              <a:rPr lang="en-US" sz="1600" i="1" dirty="0">
                <a:solidFill>
                  <a:srgbClr val="000000"/>
                </a:solidFill>
              </a:rPr>
              <a:t>exon</a:t>
            </a:r>
          </a:p>
        </p:txBody>
      </p:sp>
      <p:sp>
        <p:nvSpPr>
          <p:cNvPr id="37" name="TextBox 36"/>
          <p:cNvSpPr txBox="1"/>
          <p:nvPr/>
        </p:nvSpPr>
        <p:spPr>
          <a:xfrm>
            <a:off x="2639616" y="2306981"/>
            <a:ext cx="432048" cy="338554"/>
          </a:xfrm>
          <a:prstGeom prst="rect">
            <a:avLst/>
          </a:prstGeom>
          <a:noFill/>
          <a:ln>
            <a:noFill/>
          </a:ln>
        </p:spPr>
        <p:txBody>
          <a:bodyPr wrap="square" rtlCol="0">
            <a:spAutoFit/>
          </a:bodyPr>
          <a:lstStyle/>
          <a:p>
            <a:r>
              <a:rPr lang="en-US" sz="1600" dirty="0"/>
              <a:t>5’</a:t>
            </a:r>
          </a:p>
        </p:txBody>
      </p:sp>
      <p:sp>
        <p:nvSpPr>
          <p:cNvPr id="38" name="TextBox 37"/>
          <p:cNvSpPr txBox="1"/>
          <p:nvPr/>
        </p:nvSpPr>
        <p:spPr>
          <a:xfrm>
            <a:off x="9912424" y="2306981"/>
            <a:ext cx="432048" cy="338554"/>
          </a:xfrm>
          <a:prstGeom prst="rect">
            <a:avLst/>
          </a:prstGeom>
          <a:noFill/>
          <a:ln>
            <a:noFill/>
          </a:ln>
        </p:spPr>
        <p:txBody>
          <a:bodyPr wrap="square" rtlCol="0">
            <a:spAutoFit/>
          </a:bodyPr>
          <a:lstStyle/>
          <a:p>
            <a:r>
              <a:rPr lang="en-US" sz="1600" dirty="0"/>
              <a:t>3’</a:t>
            </a:r>
          </a:p>
        </p:txBody>
      </p:sp>
      <p:sp>
        <p:nvSpPr>
          <p:cNvPr id="39" name="TextBox 38"/>
          <p:cNvSpPr txBox="1"/>
          <p:nvPr/>
        </p:nvSpPr>
        <p:spPr>
          <a:xfrm>
            <a:off x="3431704" y="2595014"/>
            <a:ext cx="1152128" cy="830997"/>
          </a:xfrm>
          <a:prstGeom prst="rect">
            <a:avLst/>
          </a:prstGeom>
          <a:noFill/>
          <a:ln>
            <a:noFill/>
          </a:ln>
        </p:spPr>
        <p:txBody>
          <a:bodyPr wrap="square" rtlCol="0">
            <a:spAutoFit/>
          </a:bodyPr>
          <a:lstStyle/>
          <a:p>
            <a:r>
              <a:rPr lang="en-US" sz="1600" dirty="0"/>
              <a:t>TF binding site</a:t>
            </a:r>
          </a:p>
        </p:txBody>
      </p:sp>
      <p:sp>
        <p:nvSpPr>
          <p:cNvPr id="40" name="Plaque 39"/>
          <p:cNvSpPr/>
          <p:nvPr/>
        </p:nvSpPr>
        <p:spPr bwMode="auto">
          <a:xfrm rot="21213699">
            <a:off x="3173730" y="1619970"/>
            <a:ext cx="621929" cy="571086"/>
          </a:xfrm>
          <a:prstGeom prst="plaque">
            <a:avLst/>
          </a:prstGeom>
          <a:solidFill>
            <a:srgbClr val="FF0000"/>
          </a:solidFill>
          <a:ln w="9525" cap="flat" cmpd="sng" algn="ctr">
            <a:solidFill>
              <a:schemeClr val="tx1"/>
            </a:solidFill>
            <a:prstDash val="solid"/>
            <a:round/>
            <a:headEnd type="none" w="med" len="med"/>
            <a:tailEnd type="none" w="med" len="med"/>
          </a:ln>
          <a:effectLst/>
        </p:spPr>
        <p:txBody>
          <a:bodyPr/>
          <a:lstStyle/>
          <a:p>
            <a:endParaRPr lang="en-US"/>
          </a:p>
        </p:txBody>
      </p:sp>
      <p:sp>
        <p:nvSpPr>
          <p:cNvPr id="41" name="TextBox 40"/>
          <p:cNvSpPr txBox="1"/>
          <p:nvPr/>
        </p:nvSpPr>
        <p:spPr>
          <a:xfrm>
            <a:off x="3287687" y="1730916"/>
            <a:ext cx="1224136" cy="338554"/>
          </a:xfrm>
          <a:prstGeom prst="rect">
            <a:avLst/>
          </a:prstGeom>
          <a:noFill/>
          <a:ln>
            <a:noFill/>
          </a:ln>
        </p:spPr>
        <p:txBody>
          <a:bodyPr wrap="square" rtlCol="0">
            <a:spAutoFit/>
          </a:bodyPr>
          <a:lstStyle/>
          <a:p>
            <a:r>
              <a:rPr lang="en-US" sz="1600" i="1" dirty="0"/>
              <a:t>TF</a:t>
            </a:r>
          </a:p>
        </p:txBody>
      </p:sp>
      <p:sp>
        <p:nvSpPr>
          <p:cNvPr id="42" name="Explosion 1 41"/>
          <p:cNvSpPr/>
          <p:nvPr/>
        </p:nvSpPr>
        <p:spPr bwMode="auto">
          <a:xfrm>
            <a:off x="3287689" y="2378990"/>
            <a:ext cx="224305" cy="326283"/>
          </a:xfrm>
          <a:prstGeom prst="irregularSeal1">
            <a:avLst/>
          </a:prstGeom>
          <a:solidFill>
            <a:srgbClr val="800000"/>
          </a:solidFill>
          <a:ln w="9525" cap="flat" cmpd="sng" algn="ctr">
            <a:solidFill>
              <a:schemeClr val="tx1"/>
            </a:solidFill>
            <a:prstDash val="solid"/>
            <a:round/>
            <a:headEnd type="none" w="med" len="med"/>
            <a:tailEnd type="none" w="med" len="med"/>
          </a:ln>
          <a:effectLst/>
        </p:spPr>
        <p:txBody>
          <a:bodyPr/>
          <a:lstStyle/>
          <a:p>
            <a:endParaRPr lang="en-US"/>
          </a:p>
        </p:txBody>
      </p:sp>
      <p:sp>
        <p:nvSpPr>
          <p:cNvPr id="43" name="Explosion 1 42"/>
          <p:cNvSpPr/>
          <p:nvPr/>
        </p:nvSpPr>
        <p:spPr bwMode="auto">
          <a:xfrm>
            <a:off x="3440089" y="2378990"/>
            <a:ext cx="224305" cy="326283"/>
          </a:xfrm>
          <a:prstGeom prst="irregularSeal1">
            <a:avLst/>
          </a:prstGeom>
          <a:solidFill>
            <a:srgbClr val="800000"/>
          </a:solidFill>
          <a:ln w="9525" cap="flat" cmpd="sng" algn="ctr">
            <a:solidFill>
              <a:schemeClr val="tx1"/>
            </a:solidFill>
            <a:prstDash val="solid"/>
            <a:round/>
            <a:headEnd type="none" w="med" len="med"/>
            <a:tailEnd type="none" w="med" len="med"/>
          </a:ln>
          <a:effectLst/>
        </p:spPr>
        <p:txBody>
          <a:bodyPr/>
          <a:lstStyle/>
          <a:p>
            <a:endParaRPr lang="en-US"/>
          </a:p>
        </p:txBody>
      </p:sp>
      <p:sp>
        <p:nvSpPr>
          <p:cNvPr id="44" name="Explosion 1 43"/>
          <p:cNvSpPr/>
          <p:nvPr/>
        </p:nvSpPr>
        <p:spPr bwMode="auto">
          <a:xfrm>
            <a:off x="3631064" y="2378990"/>
            <a:ext cx="224305" cy="326283"/>
          </a:xfrm>
          <a:prstGeom prst="irregularSeal1">
            <a:avLst/>
          </a:prstGeom>
          <a:solidFill>
            <a:srgbClr val="800000"/>
          </a:solidFill>
          <a:ln w="9525" cap="flat" cmpd="sng" algn="ctr">
            <a:solidFill>
              <a:schemeClr val="tx1"/>
            </a:solidFill>
            <a:prstDash val="solid"/>
            <a:round/>
            <a:headEnd type="none" w="med" len="med"/>
            <a:tailEnd type="none" w="med" len="med"/>
          </a:ln>
          <a:effectLst/>
        </p:spPr>
        <p:txBody>
          <a:bodyPr/>
          <a:lstStyle/>
          <a:p>
            <a:endParaRPr lang="en-US"/>
          </a:p>
        </p:txBody>
      </p:sp>
      <p:sp>
        <p:nvSpPr>
          <p:cNvPr id="45" name="Explosion 1 44"/>
          <p:cNvSpPr/>
          <p:nvPr/>
        </p:nvSpPr>
        <p:spPr bwMode="auto">
          <a:xfrm>
            <a:off x="3783464" y="2378990"/>
            <a:ext cx="224305" cy="326283"/>
          </a:xfrm>
          <a:prstGeom prst="irregularSeal1">
            <a:avLst/>
          </a:prstGeom>
          <a:solidFill>
            <a:srgbClr val="800000"/>
          </a:solidFill>
          <a:ln w="9525" cap="flat" cmpd="sng" algn="ctr">
            <a:solidFill>
              <a:schemeClr val="tx1"/>
            </a:solidFill>
            <a:prstDash val="solid"/>
            <a:round/>
            <a:headEnd type="none" w="med" len="med"/>
            <a:tailEnd type="none" w="med" len="med"/>
          </a:ln>
          <a:effectLst/>
        </p:spPr>
        <p:txBody>
          <a:bodyPr/>
          <a:lstStyle/>
          <a:p>
            <a:endParaRPr lang="en-US"/>
          </a:p>
        </p:txBody>
      </p:sp>
      <p:sp>
        <p:nvSpPr>
          <p:cNvPr id="46" name="Explosion 1 45"/>
          <p:cNvSpPr/>
          <p:nvPr/>
        </p:nvSpPr>
        <p:spPr bwMode="auto">
          <a:xfrm>
            <a:off x="4002756" y="2378990"/>
            <a:ext cx="224305" cy="326283"/>
          </a:xfrm>
          <a:prstGeom prst="irregularSeal1">
            <a:avLst/>
          </a:prstGeom>
          <a:solidFill>
            <a:srgbClr val="800000"/>
          </a:solidFill>
          <a:ln w="9525" cap="flat" cmpd="sng" algn="ctr">
            <a:solidFill>
              <a:schemeClr val="tx1"/>
            </a:solidFill>
            <a:prstDash val="solid"/>
            <a:round/>
            <a:headEnd type="none" w="med" len="med"/>
            <a:tailEnd type="none" w="med" len="med"/>
          </a:ln>
          <a:effectLst/>
        </p:spPr>
        <p:txBody>
          <a:bodyPr/>
          <a:lstStyle/>
          <a:p>
            <a:endParaRPr lang="en-US"/>
          </a:p>
        </p:txBody>
      </p:sp>
      <p:sp>
        <p:nvSpPr>
          <p:cNvPr id="47" name="Explosion 1 46"/>
          <p:cNvSpPr/>
          <p:nvPr/>
        </p:nvSpPr>
        <p:spPr bwMode="auto">
          <a:xfrm>
            <a:off x="4155156" y="2378990"/>
            <a:ext cx="224305" cy="326283"/>
          </a:xfrm>
          <a:prstGeom prst="irregularSeal1">
            <a:avLst/>
          </a:prstGeom>
          <a:solidFill>
            <a:srgbClr val="800000"/>
          </a:solidFill>
          <a:ln w="9525" cap="flat" cmpd="sng" algn="ctr">
            <a:solidFill>
              <a:schemeClr val="tx1"/>
            </a:solidFill>
            <a:prstDash val="solid"/>
            <a:round/>
            <a:headEnd type="none" w="med" len="med"/>
            <a:tailEnd type="none" w="med" len="med"/>
          </a:ln>
          <a:effectLst/>
        </p:spPr>
        <p:txBody>
          <a:bodyPr/>
          <a:lstStyle/>
          <a:p>
            <a:endParaRPr lang="en-US"/>
          </a:p>
        </p:txBody>
      </p:sp>
      <p:sp>
        <p:nvSpPr>
          <p:cNvPr id="48" name="TextBox 47"/>
          <p:cNvSpPr txBox="1"/>
          <p:nvPr/>
        </p:nvSpPr>
        <p:spPr>
          <a:xfrm>
            <a:off x="3791744" y="2090957"/>
            <a:ext cx="2088232" cy="338554"/>
          </a:xfrm>
          <a:prstGeom prst="rect">
            <a:avLst/>
          </a:prstGeom>
          <a:noFill/>
          <a:ln>
            <a:noFill/>
          </a:ln>
        </p:spPr>
        <p:txBody>
          <a:bodyPr wrap="square" rtlCol="0">
            <a:spAutoFit/>
          </a:bodyPr>
          <a:lstStyle/>
          <a:p>
            <a:r>
              <a:rPr lang="en-US" sz="1600" i="1" dirty="0"/>
              <a:t>methylation</a:t>
            </a:r>
          </a:p>
        </p:txBody>
      </p:sp>
    </p:spTree>
    <p:extLst>
      <p:ext uri="{BB962C8B-B14F-4D97-AF65-F5344CB8AC3E}">
        <p14:creationId xmlns:p14="http://schemas.microsoft.com/office/powerpoint/2010/main" val="14013460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2"/>
          <p:cNvSpPr>
            <a:spLocks noGrp="1" noChangeArrowheads="1"/>
          </p:cNvSpPr>
          <p:nvPr>
            <p:ph type="title"/>
          </p:nvPr>
        </p:nvSpPr>
        <p:spPr/>
        <p:txBody>
          <a:bodyPr/>
          <a:lstStyle/>
          <a:p>
            <a:r>
              <a:rPr lang="en-US" sz="3200" dirty="0"/>
              <a:t>Bisulfite-Seq</a:t>
            </a:r>
          </a:p>
        </p:txBody>
      </p:sp>
      <p:sp>
        <p:nvSpPr>
          <p:cNvPr id="29" name="TextBox 28"/>
          <p:cNvSpPr txBox="1"/>
          <p:nvPr/>
        </p:nvSpPr>
        <p:spPr>
          <a:xfrm>
            <a:off x="565150" y="1440977"/>
            <a:ext cx="10294634" cy="1323439"/>
          </a:xfrm>
          <a:prstGeom prst="rect">
            <a:avLst/>
          </a:prstGeom>
          <a:noFill/>
          <a:ln>
            <a:noFill/>
          </a:ln>
        </p:spPr>
        <p:txBody>
          <a:bodyPr wrap="square" rtlCol="0">
            <a:spAutoFit/>
          </a:bodyPr>
          <a:lstStyle/>
          <a:p>
            <a:pPr marL="342900" indent="-342900">
              <a:buFont typeface="Arial"/>
              <a:buChar char="•"/>
            </a:pPr>
            <a:r>
              <a:rPr lang="en-US" sz="2000" dirty="0"/>
              <a:t>Bisulfite-Seq is essentially a whole genome shotgun sequencing method, i.e. sampling Illumina mate-pairs throughout the genome</a:t>
            </a:r>
          </a:p>
          <a:p>
            <a:pPr marL="342900" indent="-342900">
              <a:buFont typeface="Arial"/>
              <a:buChar char="•"/>
            </a:pPr>
            <a:r>
              <a:rPr lang="en-US" sz="2000" dirty="0"/>
              <a:t>However, bisulfite conversion during library preparation changes unmethylated cytosines to uracil</a:t>
            </a:r>
          </a:p>
        </p:txBody>
      </p:sp>
      <p:sp>
        <p:nvSpPr>
          <p:cNvPr id="5" name="TextBox 4"/>
          <p:cNvSpPr txBox="1"/>
          <p:nvPr/>
        </p:nvSpPr>
        <p:spPr>
          <a:xfrm>
            <a:off x="780836" y="3302454"/>
            <a:ext cx="4523076" cy="1323439"/>
          </a:xfrm>
          <a:prstGeom prst="rect">
            <a:avLst/>
          </a:prstGeom>
          <a:solidFill>
            <a:schemeClr val="bg1"/>
          </a:solidFill>
          <a:ln>
            <a:solidFill>
              <a:schemeClr val="tx1"/>
            </a:solidFill>
          </a:ln>
        </p:spPr>
        <p:txBody>
          <a:bodyPr wrap="square" rtlCol="0">
            <a:spAutoFit/>
          </a:bodyPr>
          <a:lstStyle/>
          <a:p>
            <a:pPr marL="342900" indent="-342900">
              <a:buFont typeface="Arial"/>
              <a:buChar char="•"/>
            </a:pPr>
            <a:r>
              <a:rPr lang="en-US" sz="2000" dirty="0"/>
              <a:t>DNA extracted from cells</a:t>
            </a:r>
          </a:p>
          <a:p>
            <a:pPr marL="342900" indent="-342900">
              <a:buFont typeface="Arial"/>
              <a:buChar char="•"/>
            </a:pPr>
            <a:r>
              <a:rPr lang="en-US" sz="2000" dirty="0"/>
              <a:t>bisulfite treatment</a:t>
            </a:r>
          </a:p>
          <a:p>
            <a:pPr marL="342900" indent="-342900">
              <a:buFont typeface="Arial"/>
              <a:buChar char="•"/>
            </a:pPr>
            <a:r>
              <a:rPr lang="en-US" sz="2000" dirty="0"/>
              <a:t>genome library construction</a:t>
            </a:r>
          </a:p>
          <a:p>
            <a:pPr marL="342900" indent="-342900">
              <a:buFont typeface="Arial"/>
              <a:buChar char="•"/>
            </a:pPr>
            <a:r>
              <a:rPr lang="en-US" sz="2000" dirty="0"/>
              <a:t>sequence</a:t>
            </a:r>
          </a:p>
        </p:txBody>
      </p:sp>
      <p:sp>
        <p:nvSpPr>
          <p:cNvPr id="6" name="TextBox 5"/>
          <p:cNvSpPr txBox="1"/>
          <p:nvPr/>
        </p:nvSpPr>
        <p:spPr>
          <a:xfrm>
            <a:off x="6672064" y="3302454"/>
            <a:ext cx="5091846" cy="1323439"/>
          </a:xfrm>
          <a:prstGeom prst="rect">
            <a:avLst/>
          </a:prstGeom>
          <a:solidFill>
            <a:schemeClr val="bg1"/>
          </a:solidFill>
          <a:ln>
            <a:solidFill>
              <a:schemeClr val="tx1"/>
            </a:solidFill>
          </a:ln>
        </p:spPr>
        <p:txBody>
          <a:bodyPr wrap="square" rtlCol="0">
            <a:spAutoFit/>
          </a:bodyPr>
          <a:lstStyle/>
          <a:p>
            <a:pPr marL="342900" indent="-342900">
              <a:buFont typeface="Arial"/>
              <a:buChar char="•"/>
            </a:pPr>
            <a:r>
              <a:rPr lang="en-US" sz="2000" dirty="0"/>
              <a:t>DNA extracted from cells</a:t>
            </a:r>
          </a:p>
          <a:p>
            <a:pPr marL="342900" indent="-342900">
              <a:buFont typeface="Arial"/>
              <a:buChar char="•"/>
            </a:pPr>
            <a:r>
              <a:rPr lang="en-US" sz="2000" strike="sngStrike" dirty="0">
                <a:solidFill>
                  <a:schemeClr val="accent5">
                    <a:lumMod val="75000"/>
                  </a:schemeClr>
                </a:solidFill>
              </a:rPr>
              <a:t>bisulfite treatment</a:t>
            </a:r>
          </a:p>
          <a:p>
            <a:pPr marL="342900" indent="-342900">
              <a:buFont typeface="Arial"/>
              <a:buChar char="•"/>
            </a:pPr>
            <a:r>
              <a:rPr lang="en-US" sz="2000" dirty="0"/>
              <a:t>genome library construction</a:t>
            </a:r>
          </a:p>
          <a:p>
            <a:pPr marL="342900" indent="-342900">
              <a:buFont typeface="Arial"/>
              <a:buChar char="•"/>
            </a:pPr>
            <a:r>
              <a:rPr lang="en-US" sz="2000" dirty="0"/>
              <a:t>sequence</a:t>
            </a:r>
          </a:p>
        </p:txBody>
      </p:sp>
      <p:cxnSp>
        <p:nvCxnSpPr>
          <p:cNvPr id="7" name="Straight Connector 6"/>
          <p:cNvCxnSpPr/>
          <p:nvPr/>
        </p:nvCxnSpPr>
        <p:spPr bwMode="auto">
          <a:xfrm>
            <a:off x="5492448" y="4321014"/>
            <a:ext cx="1008112" cy="0"/>
          </a:xfrm>
          <a:prstGeom prst="line">
            <a:avLst/>
          </a:prstGeom>
          <a:solidFill>
            <a:schemeClr val="accent1"/>
          </a:solidFill>
          <a:ln w="28575" cap="flat" cmpd="sng" algn="ctr">
            <a:solidFill>
              <a:schemeClr val="accent1">
                <a:lumMod val="75000"/>
              </a:schemeClr>
            </a:solidFill>
            <a:prstDash val="dash"/>
            <a:round/>
            <a:headEnd type="none" w="med" len="med"/>
            <a:tailEnd type="arrow" w="med" len="med"/>
          </a:ln>
          <a:effectLst/>
        </p:spPr>
      </p:cxnSp>
      <p:sp>
        <p:nvSpPr>
          <p:cNvPr id="8" name="TextBox 7"/>
          <p:cNvSpPr txBox="1"/>
          <p:nvPr/>
        </p:nvSpPr>
        <p:spPr>
          <a:xfrm>
            <a:off x="5450529" y="3830429"/>
            <a:ext cx="1146925" cy="338554"/>
          </a:xfrm>
          <a:prstGeom prst="rect">
            <a:avLst/>
          </a:prstGeom>
          <a:noFill/>
          <a:ln>
            <a:noFill/>
          </a:ln>
        </p:spPr>
        <p:txBody>
          <a:bodyPr wrap="square" rtlCol="0">
            <a:spAutoFit/>
          </a:bodyPr>
          <a:lstStyle/>
          <a:p>
            <a:r>
              <a:rPr lang="en-US" sz="1600" i="1" dirty="0"/>
              <a:t>compare</a:t>
            </a:r>
          </a:p>
        </p:txBody>
      </p:sp>
      <p:sp>
        <p:nvSpPr>
          <p:cNvPr id="10" name="TextBox 9"/>
          <p:cNvSpPr txBox="1"/>
          <p:nvPr/>
        </p:nvSpPr>
        <p:spPr>
          <a:xfrm>
            <a:off x="2167538" y="2917642"/>
            <a:ext cx="1440160" cy="338554"/>
          </a:xfrm>
          <a:prstGeom prst="rect">
            <a:avLst/>
          </a:prstGeom>
          <a:noFill/>
          <a:ln>
            <a:noFill/>
          </a:ln>
        </p:spPr>
        <p:txBody>
          <a:bodyPr wrap="square" rtlCol="0">
            <a:spAutoFit/>
          </a:bodyPr>
          <a:lstStyle/>
          <a:p>
            <a:pPr algn="ctr"/>
            <a:r>
              <a:rPr lang="en-US" sz="1600" b="1" dirty="0">
                <a:solidFill>
                  <a:schemeClr val="accent1">
                    <a:lumMod val="75000"/>
                  </a:schemeClr>
                </a:solidFill>
              </a:rPr>
              <a:t>SAMPLE</a:t>
            </a:r>
          </a:p>
        </p:txBody>
      </p:sp>
      <p:sp>
        <p:nvSpPr>
          <p:cNvPr id="11" name="TextBox 10"/>
          <p:cNvSpPr txBox="1"/>
          <p:nvPr/>
        </p:nvSpPr>
        <p:spPr>
          <a:xfrm>
            <a:off x="7777827" y="2917642"/>
            <a:ext cx="2880320" cy="338554"/>
          </a:xfrm>
          <a:prstGeom prst="rect">
            <a:avLst/>
          </a:prstGeom>
          <a:noFill/>
          <a:ln>
            <a:noFill/>
          </a:ln>
        </p:spPr>
        <p:txBody>
          <a:bodyPr wrap="square" rtlCol="0">
            <a:spAutoFit/>
          </a:bodyPr>
          <a:lstStyle/>
          <a:p>
            <a:pPr algn="ctr"/>
            <a:r>
              <a:rPr lang="en-US" sz="1600" b="1" dirty="0">
                <a:solidFill>
                  <a:schemeClr val="accent1">
                    <a:lumMod val="75000"/>
                  </a:schemeClr>
                </a:solidFill>
              </a:rPr>
              <a:t>TECHNICAL CONTROL</a:t>
            </a:r>
          </a:p>
        </p:txBody>
      </p:sp>
      <p:sp>
        <p:nvSpPr>
          <p:cNvPr id="13" name="TextBox 12">
            <a:extLst>
              <a:ext uri="{FF2B5EF4-FFF2-40B4-BE49-F238E27FC236}">
                <a16:creationId xmlns:a16="http://schemas.microsoft.com/office/drawing/2014/main" id="{5F259CC8-35C0-6540-92A5-E661AFB145FA}"/>
              </a:ext>
            </a:extLst>
          </p:cNvPr>
          <p:cNvSpPr txBox="1"/>
          <p:nvPr/>
        </p:nvSpPr>
        <p:spPr>
          <a:xfrm>
            <a:off x="589664" y="5055326"/>
            <a:ext cx="10294634" cy="1323439"/>
          </a:xfrm>
          <a:prstGeom prst="rect">
            <a:avLst/>
          </a:prstGeom>
          <a:solidFill>
            <a:schemeClr val="bg1"/>
          </a:solidFill>
        </p:spPr>
        <p:txBody>
          <a:bodyPr wrap="square">
            <a:spAutoFit/>
          </a:bodyPr>
          <a:lstStyle/>
          <a:p>
            <a:pPr marL="342900" indent="-342900">
              <a:buFont typeface="Arial"/>
              <a:buChar char="•"/>
            </a:pPr>
            <a:r>
              <a:rPr lang="en-US" sz="2000" dirty="0"/>
              <a:t>methylated cytosines: the sample will have cytosines (C) and the technical control will have cytosines (C)</a:t>
            </a:r>
          </a:p>
          <a:p>
            <a:pPr marL="342900" indent="-342900">
              <a:buFont typeface="Arial"/>
              <a:buChar char="•"/>
            </a:pPr>
            <a:r>
              <a:rPr lang="en-US" sz="2000" dirty="0"/>
              <a:t>unmethylated cytosines: the sample will have </a:t>
            </a:r>
            <a:r>
              <a:rPr lang="en-US" sz="2000" dirty="0" err="1"/>
              <a:t>thymines</a:t>
            </a:r>
            <a:r>
              <a:rPr lang="en-US" sz="2000" dirty="0"/>
              <a:t> (T) while the technical control will have cytosines (C) </a:t>
            </a:r>
          </a:p>
        </p:txBody>
      </p:sp>
    </p:spTree>
    <p:extLst>
      <p:ext uri="{BB962C8B-B14F-4D97-AF65-F5344CB8AC3E}">
        <p14:creationId xmlns:p14="http://schemas.microsoft.com/office/powerpoint/2010/main" val="52807036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2"/>
          <p:cNvSpPr>
            <a:spLocks noGrp="1" noChangeArrowheads="1"/>
          </p:cNvSpPr>
          <p:nvPr>
            <p:ph type="title"/>
          </p:nvPr>
        </p:nvSpPr>
        <p:spPr/>
        <p:txBody>
          <a:bodyPr/>
          <a:lstStyle/>
          <a:p>
            <a:pPr algn="l" eaLnBrk="1" hangingPunct="1"/>
            <a:r>
              <a:rPr lang="en-US" sz="3200" dirty="0"/>
              <a:t>Bisulfite-</a:t>
            </a:r>
            <a:r>
              <a:rPr lang="en-US" sz="3200" dirty="0" err="1"/>
              <a:t>Seq</a:t>
            </a:r>
            <a:endParaRPr lang="en-US" sz="3200" dirty="0"/>
          </a:p>
        </p:txBody>
      </p:sp>
      <p:sp>
        <p:nvSpPr>
          <p:cNvPr id="2" name="TextBox 1"/>
          <p:cNvSpPr txBox="1"/>
          <p:nvPr/>
        </p:nvSpPr>
        <p:spPr>
          <a:xfrm>
            <a:off x="4997670" y="1578275"/>
            <a:ext cx="4977645" cy="461665"/>
          </a:xfrm>
          <a:prstGeom prst="rect">
            <a:avLst/>
          </a:prstGeom>
          <a:noFill/>
        </p:spPr>
        <p:txBody>
          <a:bodyPr wrap="none" rtlCol="0">
            <a:spAutoFit/>
          </a:bodyPr>
          <a:lstStyle/>
          <a:p>
            <a:r>
              <a:rPr lang="en-US" sz="2400" dirty="0">
                <a:latin typeface="Courier New"/>
                <a:cs typeface="Courier New"/>
              </a:rPr>
              <a:t>A</a:t>
            </a:r>
            <a:r>
              <a:rPr lang="en-US" sz="2400" b="1" dirty="0">
                <a:solidFill>
                  <a:srgbClr val="FF0000"/>
                </a:solidFill>
                <a:latin typeface="Courier New"/>
                <a:cs typeface="Courier New"/>
              </a:rPr>
              <a:t>C</a:t>
            </a:r>
            <a:r>
              <a:rPr lang="en-US" sz="2400" dirty="0">
                <a:latin typeface="Courier New"/>
                <a:cs typeface="Courier New"/>
              </a:rPr>
              <a:t>GACTACG</a:t>
            </a:r>
            <a:r>
              <a:rPr lang="en-US" sz="2400" b="1" dirty="0">
                <a:solidFill>
                  <a:srgbClr val="FF0000"/>
                </a:solidFill>
                <a:latin typeface="Courier New"/>
                <a:cs typeface="Courier New"/>
              </a:rPr>
              <a:t>C</a:t>
            </a:r>
            <a:r>
              <a:rPr lang="en-US" sz="2400" dirty="0">
                <a:latin typeface="Courier New"/>
                <a:cs typeface="Courier New"/>
              </a:rPr>
              <a:t>CTTGCC</a:t>
            </a:r>
            <a:r>
              <a:rPr lang="en-US" sz="2400" b="1" dirty="0">
                <a:solidFill>
                  <a:srgbClr val="FF0000"/>
                </a:solidFill>
                <a:latin typeface="Courier New"/>
                <a:cs typeface="Courier New"/>
              </a:rPr>
              <a:t>C</a:t>
            </a:r>
            <a:r>
              <a:rPr lang="en-US" sz="2400" dirty="0">
                <a:latin typeface="Courier New"/>
                <a:cs typeface="Courier New"/>
              </a:rPr>
              <a:t>AGTCAACTG</a:t>
            </a:r>
          </a:p>
        </p:txBody>
      </p:sp>
      <p:sp>
        <p:nvSpPr>
          <p:cNvPr id="12" name="TextBox 11"/>
          <p:cNvSpPr txBox="1"/>
          <p:nvPr/>
        </p:nvSpPr>
        <p:spPr>
          <a:xfrm>
            <a:off x="4997670" y="2370363"/>
            <a:ext cx="4977645" cy="461665"/>
          </a:xfrm>
          <a:prstGeom prst="rect">
            <a:avLst/>
          </a:prstGeom>
          <a:noFill/>
        </p:spPr>
        <p:txBody>
          <a:bodyPr wrap="none" rtlCol="0">
            <a:spAutoFit/>
          </a:bodyPr>
          <a:lstStyle/>
          <a:p>
            <a:r>
              <a:rPr lang="en-US" sz="2400" dirty="0">
                <a:latin typeface="Courier New"/>
                <a:cs typeface="Courier New"/>
              </a:rPr>
              <a:t>ACGATTATGCTTTGTTCAGTTAATTG</a:t>
            </a:r>
          </a:p>
        </p:txBody>
      </p:sp>
      <p:sp>
        <p:nvSpPr>
          <p:cNvPr id="14" name="TextBox 13"/>
          <p:cNvSpPr txBox="1"/>
          <p:nvPr/>
        </p:nvSpPr>
        <p:spPr>
          <a:xfrm>
            <a:off x="4997670" y="3234459"/>
            <a:ext cx="4977645" cy="461665"/>
          </a:xfrm>
          <a:prstGeom prst="rect">
            <a:avLst/>
          </a:prstGeom>
          <a:noFill/>
        </p:spPr>
        <p:txBody>
          <a:bodyPr wrap="none" rtlCol="0">
            <a:spAutoFit/>
          </a:bodyPr>
          <a:lstStyle/>
          <a:p>
            <a:r>
              <a:rPr lang="en-US" sz="2400" dirty="0">
                <a:latin typeface="Courier New"/>
                <a:cs typeface="Courier New"/>
              </a:rPr>
              <a:t>ACGACTACGCCTTGCCCAGTCAACTG</a:t>
            </a:r>
          </a:p>
        </p:txBody>
      </p:sp>
      <p:sp>
        <p:nvSpPr>
          <p:cNvPr id="16" name="TextBox 15"/>
          <p:cNvSpPr txBox="1"/>
          <p:nvPr/>
        </p:nvSpPr>
        <p:spPr>
          <a:xfrm>
            <a:off x="5299273" y="1407180"/>
            <a:ext cx="460382" cy="369332"/>
          </a:xfrm>
          <a:prstGeom prst="rect">
            <a:avLst/>
          </a:prstGeom>
          <a:noFill/>
        </p:spPr>
        <p:txBody>
          <a:bodyPr wrap="none" rtlCol="0">
            <a:spAutoFit/>
          </a:bodyPr>
          <a:lstStyle/>
          <a:p>
            <a:r>
              <a:rPr lang="en-US" b="1" dirty="0">
                <a:solidFill>
                  <a:srgbClr val="FF0000"/>
                </a:solidFill>
                <a:latin typeface="Courier New"/>
                <a:cs typeface="Courier New"/>
              </a:rPr>
              <a:t>Me</a:t>
            </a:r>
          </a:p>
        </p:txBody>
      </p:sp>
      <p:sp>
        <p:nvSpPr>
          <p:cNvPr id="17" name="TextBox 16"/>
          <p:cNvSpPr txBox="1"/>
          <p:nvPr/>
        </p:nvSpPr>
        <p:spPr>
          <a:xfrm>
            <a:off x="6754348" y="1402233"/>
            <a:ext cx="460382" cy="369332"/>
          </a:xfrm>
          <a:prstGeom prst="rect">
            <a:avLst/>
          </a:prstGeom>
          <a:noFill/>
        </p:spPr>
        <p:txBody>
          <a:bodyPr wrap="none" rtlCol="0">
            <a:spAutoFit/>
          </a:bodyPr>
          <a:lstStyle/>
          <a:p>
            <a:r>
              <a:rPr lang="en-US" b="1" dirty="0">
                <a:solidFill>
                  <a:srgbClr val="FF0000"/>
                </a:solidFill>
                <a:latin typeface="Courier New"/>
                <a:cs typeface="Courier New"/>
              </a:rPr>
              <a:t>Me</a:t>
            </a:r>
          </a:p>
        </p:txBody>
      </p:sp>
      <p:sp>
        <p:nvSpPr>
          <p:cNvPr id="18" name="TextBox 17"/>
          <p:cNvSpPr txBox="1"/>
          <p:nvPr/>
        </p:nvSpPr>
        <p:spPr>
          <a:xfrm>
            <a:off x="8041208" y="1402233"/>
            <a:ext cx="460382" cy="369332"/>
          </a:xfrm>
          <a:prstGeom prst="rect">
            <a:avLst/>
          </a:prstGeom>
          <a:noFill/>
        </p:spPr>
        <p:txBody>
          <a:bodyPr wrap="none" rtlCol="0">
            <a:spAutoFit/>
          </a:bodyPr>
          <a:lstStyle/>
          <a:p>
            <a:r>
              <a:rPr lang="en-US" b="1" dirty="0">
                <a:solidFill>
                  <a:srgbClr val="FF0000"/>
                </a:solidFill>
                <a:latin typeface="Courier New"/>
                <a:cs typeface="Courier New"/>
              </a:rPr>
              <a:t>Me</a:t>
            </a:r>
          </a:p>
        </p:txBody>
      </p:sp>
      <p:sp>
        <p:nvSpPr>
          <p:cNvPr id="3" name="TextBox 2"/>
          <p:cNvSpPr txBox="1"/>
          <p:nvPr/>
        </p:nvSpPr>
        <p:spPr>
          <a:xfrm>
            <a:off x="1755973" y="1607892"/>
            <a:ext cx="2832763" cy="461665"/>
          </a:xfrm>
          <a:prstGeom prst="rect">
            <a:avLst/>
          </a:prstGeom>
          <a:noFill/>
        </p:spPr>
        <p:txBody>
          <a:bodyPr wrap="none" rtlCol="0">
            <a:spAutoFit/>
          </a:bodyPr>
          <a:lstStyle/>
          <a:p>
            <a:r>
              <a:rPr lang="en-US" sz="2400" dirty="0"/>
              <a:t>in the sample DNA</a:t>
            </a:r>
          </a:p>
        </p:txBody>
      </p:sp>
      <p:sp>
        <p:nvSpPr>
          <p:cNvPr id="19" name="TextBox 18"/>
          <p:cNvSpPr txBox="1"/>
          <p:nvPr/>
        </p:nvSpPr>
        <p:spPr>
          <a:xfrm>
            <a:off x="1970006" y="2370363"/>
            <a:ext cx="2618730" cy="461665"/>
          </a:xfrm>
          <a:prstGeom prst="rect">
            <a:avLst/>
          </a:prstGeom>
          <a:noFill/>
        </p:spPr>
        <p:txBody>
          <a:bodyPr wrap="none" rtlCol="0">
            <a:spAutoFit/>
          </a:bodyPr>
          <a:lstStyle/>
          <a:p>
            <a:r>
              <a:rPr lang="en-US" sz="2400" dirty="0"/>
              <a:t>bisulfite </a:t>
            </a:r>
            <a:r>
              <a:rPr lang="en-US" sz="2400" dirty="0" err="1"/>
              <a:t>seq</a:t>
            </a:r>
            <a:r>
              <a:rPr lang="en-US" sz="2400" dirty="0"/>
              <a:t> data</a:t>
            </a:r>
          </a:p>
        </p:txBody>
      </p:sp>
      <p:sp>
        <p:nvSpPr>
          <p:cNvPr id="20" name="TextBox 19"/>
          <p:cNvSpPr txBox="1"/>
          <p:nvPr/>
        </p:nvSpPr>
        <p:spPr>
          <a:xfrm>
            <a:off x="1293539" y="3234459"/>
            <a:ext cx="3295197" cy="461665"/>
          </a:xfrm>
          <a:prstGeom prst="rect">
            <a:avLst/>
          </a:prstGeom>
          <a:noFill/>
        </p:spPr>
        <p:txBody>
          <a:bodyPr wrap="none" rtlCol="0">
            <a:spAutoFit/>
          </a:bodyPr>
          <a:lstStyle/>
          <a:p>
            <a:r>
              <a:rPr lang="en-US" sz="2400" dirty="0"/>
              <a:t>input control </a:t>
            </a:r>
            <a:r>
              <a:rPr lang="en-US" sz="2400" dirty="0" err="1"/>
              <a:t>seq</a:t>
            </a:r>
            <a:r>
              <a:rPr lang="en-US" sz="2400" dirty="0"/>
              <a:t> data</a:t>
            </a:r>
          </a:p>
        </p:txBody>
      </p:sp>
      <p:sp>
        <p:nvSpPr>
          <p:cNvPr id="53" name="TextBox 52"/>
          <p:cNvSpPr txBox="1"/>
          <p:nvPr/>
        </p:nvSpPr>
        <p:spPr>
          <a:xfrm>
            <a:off x="1099335" y="5794722"/>
            <a:ext cx="10150867" cy="584775"/>
          </a:xfrm>
          <a:prstGeom prst="rect">
            <a:avLst/>
          </a:prstGeom>
          <a:solidFill>
            <a:schemeClr val="bg1"/>
          </a:solidFill>
          <a:ln>
            <a:noFill/>
          </a:ln>
        </p:spPr>
        <p:txBody>
          <a:bodyPr wrap="square" rtlCol="0">
            <a:spAutoFit/>
          </a:bodyPr>
          <a:lstStyle/>
          <a:p>
            <a:r>
              <a:rPr lang="en-US" sz="1600" dirty="0"/>
              <a:t>methylated </a:t>
            </a:r>
            <a:r>
              <a:rPr lang="en-US" sz="1600" dirty="0" err="1"/>
              <a:t>cytosines</a:t>
            </a:r>
            <a:r>
              <a:rPr lang="en-US" sz="1600" dirty="0"/>
              <a:t>: sample will have </a:t>
            </a:r>
            <a:r>
              <a:rPr lang="en-US" sz="1600" dirty="0" err="1"/>
              <a:t>cytosines</a:t>
            </a:r>
            <a:r>
              <a:rPr lang="en-US" sz="1600" dirty="0"/>
              <a:t> (C) and the technical control will have </a:t>
            </a:r>
            <a:r>
              <a:rPr lang="en-US" sz="1600" dirty="0" err="1"/>
              <a:t>cytosines</a:t>
            </a:r>
            <a:r>
              <a:rPr lang="en-US" sz="1600" dirty="0"/>
              <a:t> (C)</a:t>
            </a:r>
          </a:p>
          <a:p>
            <a:r>
              <a:rPr lang="en-US" sz="1600" dirty="0" err="1"/>
              <a:t>unmethylated</a:t>
            </a:r>
            <a:r>
              <a:rPr lang="en-US" sz="1600" dirty="0"/>
              <a:t> </a:t>
            </a:r>
            <a:r>
              <a:rPr lang="en-US" sz="1600" dirty="0" err="1"/>
              <a:t>cytosines</a:t>
            </a:r>
            <a:r>
              <a:rPr lang="en-US" sz="1600" dirty="0"/>
              <a:t>: sample will have </a:t>
            </a:r>
            <a:r>
              <a:rPr lang="en-US" sz="1600" dirty="0" err="1"/>
              <a:t>thymines</a:t>
            </a:r>
            <a:r>
              <a:rPr lang="en-US" sz="1600" dirty="0"/>
              <a:t> (T) while the technical control will have </a:t>
            </a:r>
            <a:r>
              <a:rPr lang="en-US" sz="1600" dirty="0" err="1"/>
              <a:t>cytosines</a:t>
            </a:r>
            <a:r>
              <a:rPr lang="en-US" sz="1600" dirty="0"/>
              <a:t> (C) </a:t>
            </a:r>
          </a:p>
        </p:txBody>
      </p:sp>
    </p:spTree>
    <p:extLst>
      <p:ext uri="{BB962C8B-B14F-4D97-AF65-F5344CB8AC3E}">
        <p14:creationId xmlns:p14="http://schemas.microsoft.com/office/powerpoint/2010/main" val="233007536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2"/>
          <p:cNvSpPr>
            <a:spLocks noGrp="1" noChangeArrowheads="1"/>
          </p:cNvSpPr>
          <p:nvPr>
            <p:ph type="title"/>
          </p:nvPr>
        </p:nvSpPr>
        <p:spPr/>
        <p:txBody>
          <a:bodyPr/>
          <a:lstStyle/>
          <a:p>
            <a:pPr algn="l" eaLnBrk="1" hangingPunct="1"/>
            <a:r>
              <a:rPr lang="en-US" sz="3200" dirty="0"/>
              <a:t>Bisulfite-</a:t>
            </a:r>
            <a:r>
              <a:rPr lang="en-US" sz="3200" dirty="0" err="1"/>
              <a:t>Seq</a:t>
            </a:r>
            <a:endParaRPr lang="en-US" sz="3200" dirty="0"/>
          </a:p>
        </p:txBody>
      </p:sp>
      <p:sp>
        <p:nvSpPr>
          <p:cNvPr id="2" name="TextBox 1"/>
          <p:cNvSpPr txBox="1"/>
          <p:nvPr/>
        </p:nvSpPr>
        <p:spPr>
          <a:xfrm>
            <a:off x="4997670" y="1578275"/>
            <a:ext cx="4977645" cy="461665"/>
          </a:xfrm>
          <a:prstGeom prst="rect">
            <a:avLst/>
          </a:prstGeom>
          <a:noFill/>
        </p:spPr>
        <p:txBody>
          <a:bodyPr wrap="none" rtlCol="0">
            <a:spAutoFit/>
          </a:bodyPr>
          <a:lstStyle/>
          <a:p>
            <a:r>
              <a:rPr lang="en-US" sz="2400" dirty="0">
                <a:latin typeface="Courier New"/>
                <a:cs typeface="Courier New"/>
              </a:rPr>
              <a:t>A</a:t>
            </a:r>
            <a:r>
              <a:rPr lang="en-US" sz="2400" b="1" dirty="0">
                <a:solidFill>
                  <a:srgbClr val="FF0000"/>
                </a:solidFill>
                <a:latin typeface="Courier New"/>
                <a:cs typeface="Courier New"/>
              </a:rPr>
              <a:t>C</a:t>
            </a:r>
            <a:r>
              <a:rPr lang="en-US" sz="2400" dirty="0">
                <a:latin typeface="Courier New"/>
                <a:cs typeface="Courier New"/>
              </a:rPr>
              <a:t>GACTACG</a:t>
            </a:r>
            <a:r>
              <a:rPr lang="en-US" sz="2400" b="1" dirty="0">
                <a:solidFill>
                  <a:srgbClr val="FF0000"/>
                </a:solidFill>
                <a:latin typeface="Courier New"/>
                <a:cs typeface="Courier New"/>
              </a:rPr>
              <a:t>C</a:t>
            </a:r>
            <a:r>
              <a:rPr lang="en-US" sz="2400" dirty="0">
                <a:latin typeface="Courier New"/>
                <a:cs typeface="Courier New"/>
              </a:rPr>
              <a:t>CTTGCC</a:t>
            </a:r>
            <a:r>
              <a:rPr lang="en-US" sz="2400" b="1" dirty="0">
                <a:solidFill>
                  <a:srgbClr val="FF0000"/>
                </a:solidFill>
                <a:latin typeface="Courier New"/>
                <a:cs typeface="Courier New"/>
              </a:rPr>
              <a:t>C</a:t>
            </a:r>
            <a:r>
              <a:rPr lang="en-US" sz="2400" dirty="0">
                <a:latin typeface="Courier New"/>
                <a:cs typeface="Courier New"/>
              </a:rPr>
              <a:t>AGTCAACTG</a:t>
            </a:r>
          </a:p>
        </p:txBody>
      </p:sp>
      <p:sp>
        <p:nvSpPr>
          <p:cNvPr id="12" name="TextBox 11"/>
          <p:cNvSpPr txBox="1"/>
          <p:nvPr/>
        </p:nvSpPr>
        <p:spPr>
          <a:xfrm>
            <a:off x="4997670" y="2370363"/>
            <a:ext cx="4977645" cy="461665"/>
          </a:xfrm>
          <a:prstGeom prst="rect">
            <a:avLst/>
          </a:prstGeom>
          <a:noFill/>
        </p:spPr>
        <p:txBody>
          <a:bodyPr wrap="none" rtlCol="0">
            <a:spAutoFit/>
          </a:bodyPr>
          <a:lstStyle/>
          <a:p>
            <a:r>
              <a:rPr lang="en-US" sz="2400" dirty="0">
                <a:latin typeface="Courier New"/>
                <a:cs typeface="Courier New"/>
              </a:rPr>
              <a:t>ACGATTATGCTTTGTTCAGTTAATTG</a:t>
            </a:r>
          </a:p>
        </p:txBody>
      </p:sp>
      <p:sp>
        <p:nvSpPr>
          <p:cNvPr id="14" name="TextBox 13"/>
          <p:cNvSpPr txBox="1"/>
          <p:nvPr/>
        </p:nvSpPr>
        <p:spPr>
          <a:xfrm>
            <a:off x="4997670" y="3234459"/>
            <a:ext cx="4977645" cy="461665"/>
          </a:xfrm>
          <a:prstGeom prst="rect">
            <a:avLst/>
          </a:prstGeom>
          <a:noFill/>
        </p:spPr>
        <p:txBody>
          <a:bodyPr wrap="none" rtlCol="0">
            <a:spAutoFit/>
          </a:bodyPr>
          <a:lstStyle/>
          <a:p>
            <a:r>
              <a:rPr lang="en-US" sz="2400" dirty="0">
                <a:latin typeface="Courier New"/>
                <a:cs typeface="Courier New"/>
              </a:rPr>
              <a:t>ACGACTACGCCTTGCCCAGTCAACTG</a:t>
            </a:r>
          </a:p>
        </p:txBody>
      </p:sp>
      <p:sp>
        <p:nvSpPr>
          <p:cNvPr id="16" name="TextBox 15"/>
          <p:cNvSpPr txBox="1"/>
          <p:nvPr/>
        </p:nvSpPr>
        <p:spPr>
          <a:xfrm>
            <a:off x="5299273" y="1407180"/>
            <a:ext cx="460382" cy="369332"/>
          </a:xfrm>
          <a:prstGeom prst="rect">
            <a:avLst/>
          </a:prstGeom>
          <a:noFill/>
        </p:spPr>
        <p:txBody>
          <a:bodyPr wrap="none" rtlCol="0">
            <a:spAutoFit/>
          </a:bodyPr>
          <a:lstStyle/>
          <a:p>
            <a:r>
              <a:rPr lang="en-US" b="1" dirty="0">
                <a:solidFill>
                  <a:srgbClr val="FF0000"/>
                </a:solidFill>
                <a:latin typeface="Courier New"/>
                <a:cs typeface="Courier New"/>
              </a:rPr>
              <a:t>Me</a:t>
            </a:r>
          </a:p>
        </p:txBody>
      </p:sp>
      <p:sp>
        <p:nvSpPr>
          <p:cNvPr id="17" name="TextBox 16"/>
          <p:cNvSpPr txBox="1"/>
          <p:nvPr/>
        </p:nvSpPr>
        <p:spPr>
          <a:xfrm>
            <a:off x="6754348" y="1402233"/>
            <a:ext cx="460382" cy="369332"/>
          </a:xfrm>
          <a:prstGeom prst="rect">
            <a:avLst/>
          </a:prstGeom>
          <a:noFill/>
        </p:spPr>
        <p:txBody>
          <a:bodyPr wrap="none" rtlCol="0">
            <a:spAutoFit/>
          </a:bodyPr>
          <a:lstStyle/>
          <a:p>
            <a:r>
              <a:rPr lang="en-US" b="1" dirty="0">
                <a:solidFill>
                  <a:srgbClr val="FF0000"/>
                </a:solidFill>
                <a:latin typeface="Courier New"/>
                <a:cs typeface="Courier New"/>
              </a:rPr>
              <a:t>Me</a:t>
            </a:r>
          </a:p>
        </p:txBody>
      </p:sp>
      <p:sp>
        <p:nvSpPr>
          <p:cNvPr id="18" name="TextBox 17"/>
          <p:cNvSpPr txBox="1"/>
          <p:nvPr/>
        </p:nvSpPr>
        <p:spPr>
          <a:xfrm>
            <a:off x="8041208" y="1402233"/>
            <a:ext cx="460382" cy="369332"/>
          </a:xfrm>
          <a:prstGeom prst="rect">
            <a:avLst/>
          </a:prstGeom>
          <a:noFill/>
        </p:spPr>
        <p:txBody>
          <a:bodyPr wrap="none" rtlCol="0">
            <a:spAutoFit/>
          </a:bodyPr>
          <a:lstStyle/>
          <a:p>
            <a:r>
              <a:rPr lang="en-US" b="1" dirty="0">
                <a:solidFill>
                  <a:srgbClr val="FF0000"/>
                </a:solidFill>
                <a:latin typeface="Courier New"/>
                <a:cs typeface="Courier New"/>
              </a:rPr>
              <a:t>Me</a:t>
            </a:r>
          </a:p>
        </p:txBody>
      </p:sp>
      <p:sp>
        <p:nvSpPr>
          <p:cNvPr id="3" name="TextBox 2"/>
          <p:cNvSpPr txBox="1"/>
          <p:nvPr/>
        </p:nvSpPr>
        <p:spPr>
          <a:xfrm>
            <a:off x="1755973" y="1607892"/>
            <a:ext cx="2832763" cy="461665"/>
          </a:xfrm>
          <a:prstGeom prst="rect">
            <a:avLst/>
          </a:prstGeom>
          <a:noFill/>
        </p:spPr>
        <p:txBody>
          <a:bodyPr wrap="none" rtlCol="0">
            <a:spAutoFit/>
          </a:bodyPr>
          <a:lstStyle/>
          <a:p>
            <a:r>
              <a:rPr lang="en-US" sz="2400" dirty="0"/>
              <a:t>in the sample DNA</a:t>
            </a:r>
          </a:p>
        </p:txBody>
      </p:sp>
      <p:sp>
        <p:nvSpPr>
          <p:cNvPr id="19" name="TextBox 18"/>
          <p:cNvSpPr txBox="1"/>
          <p:nvPr/>
        </p:nvSpPr>
        <p:spPr>
          <a:xfrm>
            <a:off x="1970006" y="2370363"/>
            <a:ext cx="2618730" cy="461665"/>
          </a:xfrm>
          <a:prstGeom prst="rect">
            <a:avLst/>
          </a:prstGeom>
          <a:noFill/>
        </p:spPr>
        <p:txBody>
          <a:bodyPr wrap="none" rtlCol="0">
            <a:spAutoFit/>
          </a:bodyPr>
          <a:lstStyle/>
          <a:p>
            <a:r>
              <a:rPr lang="en-US" sz="2400" dirty="0"/>
              <a:t>bisulfite </a:t>
            </a:r>
            <a:r>
              <a:rPr lang="en-US" sz="2400" dirty="0" err="1"/>
              <a:t>seq</a:t>
            </a:r>
            <a:r>
              <a:rPr lang="en-US" sz="2400" dirty="0"/>
              <a:t> data</a:t>
            </a:r>
          </a:p>
        </p:txBody>
      </p:sp>
      <p:sp>
        <p:nvSpPr>
          <p:cNvPr id="20" name="TextBox 19"/>
          <p:cNvSpPr txBox="1"/>
          <p:nvPr/>
        </p:nvSpPr>
        <p:spPr>
          <a:xfrm>
            <a:off x="1293539" y="3234459"/>
            <a:ext cx="3295197" cy="461665"/>
          </a:xfrm>
          <a:prstGeom prst="rect">
            <a:avLst/>
          </a:prstGeom>
          <a:noFill/>
        </p:spPr>
        <p:txBody>
          <a:bodyPr wrap="none" rtlCol="0">
            <a:spAutoFit/>
          </a:bodyPr>
          <a:lstStyle/>
          <a:p>
            <a:r>
              <a:rPr lang="en-US" sz="2400" dirty="0"/>
              <a:t>input control </a:t>
            </a:r>
            <a:r>
              <a:rPr lang="en-US" sz="2400" dirty="0" err="1"/>
              <a:t>seq</a:t>
            </a:r>
            <a:r>
              <a:rPr lang="en-US" sz="2400" dirty="0"/>
              <a:t> data</a:t>
            </a:r>
          </a:p>
        </p:txBody>
      </p:sp>
      <p:sp>
        <p:nvSpPr>
          <p:cNvPr id="53" name="TextBox 52"/>
          <p:cNvSpPr txBox="1"/>
          <p:nvPr/>
        </p:nvSpPr>
        <p:spPr>
          <a:xfrm>
            <a:off x="1099335" y="5794722"/>
            <a:ext cx="10150867" cy="584775"/>
          </a:xfrm>
          <a:prstGeom prst="rect">
            <a:avLst/>
          </a:prstGeom>
          <a:solidFill>
            <a:schemeClr val="bg1"/>
          </a:solidFill>
          <a:ln>
            <a:noFill/>
          </a:ln>
        </p:spPr>
        <p:txBody>
          <a:bodyPr wrap="square" rtlCol="0">
            <a:spAutoFit/>
          </a:bodyPr>
          <a:lstStyle/>
          <a:p>
            <a:r>
              <a:rPr lang="en-US" sz="1600" dirty="0"/>
              <a:t>methylated </a:t>
            </a:r>
            <a:r>
              <a:rPr lang="en-US" sz="1600" dirty="0" err="1"/>
              <a:t>cytosines</a:t>
            </a:r>
            <a:r>
              <a:rPr lang="en-US" sz="1600" dirty="0"/>
              <a:t>: sample will have </a:t>
            </a:r>
            <a:r>
              <a:rPr lang="en-US" sz="1600" dirty="0" err="1"/>
              <a:t>cytosines</a:t>
            </a:r>
            <a:r>
              <a:rPr lang="en-US" sz="1600" dirty="0"/>
              <a:t> (C) and the technical control will have </a:t>
            </a:r>
            <a:r>
              <a:rPr lang="en-US" sz="1600" dirty="0" err="1"/>
              <a:t>cytosines</a:t>
            </a:r>
            <a:r>
              <a:rPr lang="en-US" sz="1600" dirty="0"/>
              <a:t> (C)</a:t>
            </a:r>
          </a:p>
          <a:p>
            <a:r>
              <a:rPr lang="en-US" sz="1600" dirty="0" err="1"/>
              <a:t>unmethylated</a:t>
            </a:r>
            <a:r>
              <a:rPr lang="en-US" sz="1600" dirty="0"/>
              <a:t> </a:t>
            </a:r>
            <a:r>
              <a:rPr lang="en-US" sz="1600" dirty="0" err="1"/>
              <a:t>cytosines</a:t>
            </a:r>
            <a:r>
              <a:rPr lang="en-US" sz="1600" dirty="0"/>
              <a:t>: sample will have </a:t>
            </a:r>
            <a:r>
              <a:rPr lang="en-US" sz="1600" dirty="0" err="1"/>
              <a:t>thymines</a:t>
            </a:r>
            <a:r>
              <a:rPr lang="en-US" sz="1600" dirty="0"/>
              <a:t> (T) while the technical control will have </a:t>
            </a:r>
            <a:r>
              <a:rPr lang="en-US" sz="1600" dirty="0" err="1"/>
              <a:t>cytosines</a:t>
            </a:r>
            <a:r>
              <a:rPr lang="en-US" sz="1600" dirty="0"/>
              <a:t> (C) </a:t>
            </a:r>
          </a:p>
        </p:txBody>
      </p:sp>
      <p:sp>
        <p:nvSpPr>
          <p:cNvPr id="13" name="TextBox 12">
            <a:extLst>
              <a:ext uri="{FF2B5EF4-FFF2-40B4-BE49-F238E27FC236}">
                <a16:creationId xmlns:a16="http://schemas.microsoft.com/office/drawing/2014/main" id="{6E778EE7-D4DC-E144-9D9C-CA2201BE1B19}"/>
              </a:ext>
            </a:extLst>
          </p:cNvPr>
          <p:cNvSpPr txBox="1"/>
          <p:nvPr/>
        </p:nvSpPr>
        <p:spPr>
          <a:xfrm>
            <a:off x="5018218" y="4169274"/>
            <a:ext cx="4977645" cy="461665"/>
          </a:xfrm>
          <a:prstGeom prst="rect">
            <a:avLst/>
          </a:prstGeom>
          <a:noFill/>
        </p:spPr>
        <p:txBody>
          <a:bodyPr wrap="none" rtlCol="0">
            <a:spAutoFit/>
          </a:bodyPr>
          <a:lstStyle/>
          <a:p>
            <a:r>
              <a:rPr lang="en-US" sz="2400" dirty="0">
                <a:latin typeface="Courier New"/>
                <a:cs typeface="Courier New"/>
              </a:rPr>
              <a:t>A</a:t>
            </a:r>
            <a:r>
              <a:rPr lang="en-US" sz="2400" b="1" dirty="0">
                <a:solidFill>
                  <a:srgbClr val="FF0000"/>
                </a:solidFill>
                <a:latin typeface="Courier New"/>
                <a:cs typeface="Courier New"/>
              </a:rPr>
              <a:t>C</a:t>
            </a:r>
            <a:r>
              <a:rPr lang="en-US" sz="2400" dirty="0">
                <a:latin typeface="Courier New"/>
                <a:cs typeface="Courier New"/>
              </a:rPr>
              <a:t>GACTACG</a:t>
            </a:r>
            <a:r>
              <a:rPr lang="en-US" sz="2400" b="1" dirty="0">
                <a:solidFill>
                  <a:srgbClr val="FF0000"/>
                </a:solidFill>
                <a:latin typeface="Courier New"/>
                <a:cs typeface="Courier New"/>
              </a:rPr>
              <a:t>C</a:t>
            </a:r>
            <a:r>
              <a:rPr lang="en-US" sz="2400" dirty="0">
                <a:latin typeface="Courier New"/>
                <a:cs typeface="Courier New"/>
              </a:rPr>
              <a:t>CTTGCC</a:t>
            </a:r>
            <a:r>
              <a:rPr lang="en-US" sz="2400" b="1" dirty="0">
                <a:solidFill>
                  <a:srgbClr val="FF0000"/>
                </a:solidFill>
                <a:latin typeface="Courier New"/>
                <a:cs typeface="Courier New"/>
              </a:rPr>
              <a:t>C</a:t>
            </a:r>
            <a:r>
              <a:rPr lang="en-US" sz="2400" dirty="0">
                <a:latin typeface="Courier New"/>
                <a:cs typeface="Courier New"/>
              </a:rPr>
              <a:t>AGTCAACTG</a:t>
            </a:r>
          </a:p>
        </p:txBody>
      </p:sp>
      <p:sp>
        <p:nvSpPr>
          <p:cNvPr id="15" name="TextBox 14">
            <a:extLst>
              <a:ext uri="{FF2B5EF4-FFF2-40B4-BE49-F238E27FC236}">
                <a16:creationId xmlns:a16="http://schemas.microsoft.com/office/drawing/2014/main" id="{2E4DB527-6849-7045-A80E-3B8C96378C5D}"/>
              </a:ext>
            </a:extLst>
          </p:cNvPr>
          <p:cNvSpPr txBox="1"/>
          <p:nvPr/>
        </p:nvSpPr>
        <p:spPr>
          <a:xfrm>
            <a:off x="2840301" y="4139669"/>
            <a:ext cx="1720343" cy="461665"/>
          </a:xfrm>
          <a:prstGeom prst="rect">
            <a:avLst/>
          </a:prstGeom>
          <a:noFill/>
        </p:spPr>
        <p:txBody>
          <a:bodyPr wrap="none" rtlCol="0">
            <a:spAutoFit/>
          </a:bodyPr>
          <a:lstStyle/>
          <a:p>
            <a:r>
              <a:rPr lang="en-US" sz="2400" dirty="0"/>
              <a:t>conclusion</a:t>
            </a:r>
          </a:p>
        </p:txBody>
      </p:sp>
      <p:sp>
        <p:nvSpPr>
          <p:cNvPr id="21" name="TextBox 20">
            <a:extLst>
              <a:ext uri="{FF2B5EF4-FFF2-40B4-BE49-F238E27FC236}">
                <a16:creationId xmlns:a16="http://schemas.microsoft.com/office/drawing/2014/main" id="{0AE8DCD1-AC5D-2648-8756-5984584133F3}"/>
              </a:ext>
            </a:extLst>
          </p:cNvPr>
          <p:cNvSpPr txBox="1"/>
          <p:nvPr/>
        </p:nvSpPr>
        <p:spPr>
          <a:xfrm>
            <a:off x="5263808" y="3975507"/>
            <a:ext cx="460382" cy="369332"/>
          </a:xfrm>
          <a:prstGeom prst="rect">
            <a:avLst/>
          </a:prstGeom>
          <a:noFill/>
        </p:spPr>
        <p:txBody>
          <a:bodyPr wrap="none" rtlCol="0">
            <a:spAutoFit/>
          </a:bodyPr>
          <a:lstStyle/>
          <a:p>
            <a:r>
              <a:rPr lang="en-US" b="1" dirty="0">
                <a:solidFill>
                  <a:srgbClr val="FF0000"/>
                </a:solidFill>
                <a:latin typeface="Courier New"/>
                <a:cs typeface="Courier New"/>
              </a:rPr>
              <a:t>Me</a:t>
            </a:r>
          </a:p>
        </p:txBody>
      </p:sp>
      <p:sp>
        <p:nvSpPr>
          <p:cNvPr id="22" name="TextBox 21">
            <a:extLst>
              <a:ext uri="{FF2B5EF4-FFF2-40B4-BE49-F238E27FC236}">
                <a16:creationId xmlns:a16="http://schemas.microsoft.com/office/drawing/2014/main" id="{89BC9621-61E4-E846-B050-1F1FED2C5C0A}"/>
              </a:ext>
            </a:extLst>
          </p:cNvPr>
          <p:cNvSpPr txBox="1"/>
          <p:nvPr/>
        </p:nvSpPr>
        <p:spPr>
          <a:xfrm>
            <a:off x="6744073" y="3975507"/>
            <a:ext cx="460382" cy="369332"/>
          </a:xfrm>
          <a:prstGeom prst="rect">
            <a:avLst/>
          </a:prstGeom>
          <a:noFill/>
        </p:spPr>
        <p:txBody>
          <a:bodyPr wrap="none" rtlCol="0">
            <a:spAutoFit/>
          </a:bodyPr>
          <a:lstStyle/>
          <a:p>
            <a:r>
              <a:rPr lang="en-US" b="1" dirty="0">
                <a:solidFill>
                  <a:srgbClr val="FF0000"/>
                </a:solidFill>
                <a:latin typeface="Courier New"/>
                <a:cs typeface="Courier New"/>
              </a:rPr>
              <a:t>Me</a:t>
            </a:r>
          </a:p>
        </p:txBody>
      </p:sp>
      <p:sp>
        <p:nvSpPr>
          <p:cNvPr id="23" name="TextBox 22">
            <a:extLst>
              <a:ext uri="{FF2B5EF4-FFF2-40B4-BE49-F238E27FC236}">
                <a16:creationId xmlns:a16="http://schemas.microsoft.com/office/drawing/2014/main" id="{F2BB98F7-E894-6947-9ECD-B42F3721CC2B}"/>
              </a:ext>
            </a:extLst>
          </p:cNvPr>
          <p:cNvSpPr txBox="1"/>
          <p:nvPr/>
        </p:nvSpPr>
        <p:spPr>
          <a:xfrm>
            <a:off x="8000112" y="3975507"/>
            <a:ext cx="460382" cy="369332"/>
          </a:xfrm>
          <a:prstGeom prst="rect">
            <a:avLst/>
          </a:prstGeom>
          <a:noFill/>
        </p:spPr>
        <p:txBody>
          <a:bodyPr wrap="none" rtlCol="0">
            <a:spAutoFit/>
          </a:bodyPr>
          <a:lstStyle/>
          <a:p>
            <a:r>
              <a:rPr lang="en-US" b="1" dirty="0">
                <a:solidFill>
                  <a:srgbClr val="FF0000"/>
                </a:solidFill>
                <a:latin typeface="Courier New"/>
                <a:cs typeface="Courier New"/>
              </a:rPr>
              <a:t>Me</a:t>
            </a:r>
          </a:p>
        </p:txBody>
      </p:sp>
      <p:cxnSp>
        <p:nvCxnSpPr>
          <p:cNvPr id="24" name="Straight Connector 23">
            <a:extLst>
              <a:ext uri="{FF2B5EF4-FFF2-40B4-BE49-F238E27FC236}">
                <a16:creationId xmlns:a16="http://schemas.microsoft.com/office/drawing/2014/main" id="{D42C16D6-BF34-5941-9ACD-2E123FC1BF5E}"/>
              </a:ext>
            </a:extLst>
          </p:cNvPr>
          <p:cNvCxnSpPr/>
          <p:nvPr/>
        </p:nvCxnSpPr>
        <p:spPr bwMode="auto">
          <a:xfrm>
            <a:off x="5375920" y="2749842"/>
            <a:ext cx="0" cy="504056"/>
          </a:xfrm>
          <a:prstGeom prst="line">
            <a:avLst/>
          </a:prstGeom>
          <a:solidFill>
            <a:schemeClr val="accent1"/>
          </a:solidFill>
          <a:ln w="28575" cap="flat" cmpd="sng" algn="ctr">
            <a:solidFill>
              <a:srgbClr val="FF0000"/>
            </a:solidFill>
            <a:prstDash val="solid"/>
            <a:round/>
            <a:headEnd type="none" w="med" len="med"/>
            <a:tailEnd type="none" w="med" len="med"/>
          </a:ln>
          <a:effectLst/>
        </p:spPr>
      </p:cxnSp>
      <p:cxnSp>
        <p:nvCxnSpPr>
          <p:cNvPr id="25" name="Straight Connector 24">
            <a:extLst>
              <a:ext uri="{FF2B5EF4-FFF2-40B4-BE49-F238E27FC236}">
                <a16:creationId xmlns:a16="http://schemas.microsoft.com/office/drawing/2014/main" id="{2CCCA9DA-2312-184D-896F-E26FD94B260D}"/>
              </a:ext>
            </a:extLst>
          </p:cNvPr>
          <p:cNvCxnSpPr/>
          <p:nvPr/>
        </p:nvCxnSpPr>
        <p:spPr bwMode="auto">
          <a:xfrm>
            <a:off x="5916044" y="3613938"/>
            <a:ext cx="0" cy="504056"/>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6" name="Straight Connector 25">
            <a:extLst>
              <a:ext uri="{FF2B5EF4-FFF2-40B4-BE49-F238E27FC236}">
                <a16:creationId xmlns:a16="http://schemas.microsoft.com/office/drawing/2014/main" id="{DE02091B-B0CE-7645-9B4B-A7C2F89CEE7C}"/>
              </a:ext>
            </a:extLst>
          </p:cNvPr>
          <p:cNvCxnSpPr/>
          <p:nvPr/>
        </p:nvCxnSpPr>
        <p:spPr bwMode="auto">
          <a:xfrm>
            <a:off x="6096000" y="2749842"/>
            <a:ext cx="0" cy="504056"/>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7" name="Straight Connector 26">
            <a:extLst>
              <a:ext uri="{FF2B5EF4-FFF2-40B4-BE49-F238E27FC236}">
                <a16:creationId xmlns:a16="http://schemas.microsoft.com/office/drawing/2014/main" id="{BBFFF575-E989-0043-8BB9-1E18D0B3253A}"/>
              </a:ext>
            </a:extLst>
          </p:cNvPr>
          <p:cNvCxnSpPr/>
          <p:nvPr/>
        </p:nvCxnSpPr>
        <p:spPr bwMode="auto">
          <a:xfrm>
            <a:off x="6096000" y="3613938"/>
            <a:ext cx="0" cy="504056"/>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8" name="Straight Connector 27">
            <a:extLst>
              <a:ext uri="{FF2B5EF4-FFF2-40B4-BE49-F238E27FC236}">
                <a16:creationId xmlns:a16="http://schemas.microsoft.com/office/drawing/2014/main" id="{C7C5D2FA-40C9-A949-9290-A80A451535F5}"/>
              </a:ext>
            </a:extLst>
          </p:cNvPr>
          <p:cNvCxnSpPr/>
          <p:nvPr/>
        </p:nvCxnSpPr>
        <p:spPr bwMode="auto">
          <a:xfrm>
            <a:off x="6456040" y="2749842"/>
            <a:ext cx="0" cy="504056"/>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9" name="Straight Connector 28">
            <a:extLst>
              <a:ext uri="{FF2B5EF4-FFF2-40B4-BE49-F238E27FC236}">
                <a16:creationId xmlns:a16="http://schemas.microsoft.com/office/drawing/2014/main" id="{0FEFBC36-9844-8547-BB3B-142E4C00F565}"/>
              </a:ext>
            </a:extLst>
          </p:cNvPr>
          <p:cNvCxnSpPr/>
          <p:nvPr/>
        </p:nvCxnSpPr>
        <p:spPr bwMode="auto">
          <a:xfrm>
            <a:off x="6456040" y="3613938"/>
            <a:ext cx="0" cy="504056"/>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0" name="Straight Connector 29">
            <a:extLst>
              <a:ext uri="{FF2B5EF4-FFF2-40B4-BE49-F238E27FC236}">
                <a16:creationId xmlns:a16="http://schemas.microsoft.com/office/drawing/2014/main" id="{F93F7D12-4E5F-854E-9B12-FB5DA67E86C4}"/>
              </a:ext>
            </a:extLst>
          </p:cNvPr>
          <p:cNvCxnSpPr/>
          <p:nvPr/>
        </p:nvCxnSpPr>
        <p:spPr bwMode="auto">
          <a:xfrm>
            <a:off x="7008144" y="2749842"/>
            <a:ext cx="0" cy="504056"/>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1" name="Straight Connector 30">
            <a:extLst>
              <a:ext uri="{FF2B5EF4-FFF2-40B4-BE49-F238E27FC236}">
                <a16:creationId xmlns:a16="http://schemas.microsoft.com/office/drawing/2014/main" id="{F2C993B2-8B98-0E49-A7CA-D9AE1CB865C8}"/>
              </a:ext>
            </a:extLst>
          </p:cNvPr>
          <p:cNvCxnSpPr/>
          <p:nvPr/>
        </p:nvCxnSpPr>
        <p:spPr bwMode="auto">
          <a:xfrm>
            <a:off x="7184504" y="2749842"/>
            <a:ext cx="0" cy="504056"/>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2" name="Straight Connector 31">
            <a:extLst>
              <a:ext uri="{FF2B5EF4-FFF2-40B4-BE49-F238E27FC236}">
                <a16:creationId xmlns:a16="http://schemas.microsoft.com/office/drawing/2014/main" id="{AA4C78E6-7DEE-A84B-9EF1-6DD7D4D94450}"/>
              </a:ext>
            </a:extLst>
          </p:cNvPr>
          <p:cNvCxnSpPr/>
          <p:nvPr/>
        </p:nvCxnSpPr>
        <p:spPr bwMode="auto">
          <a:xfrm>
            <a:off x="7368184" y="2749842"/>
            <a:ext cx="0" cy="504056"/>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3" name="Straight Connector 32">
            <a:extLst>
              <a:ext uri="{FF2B5EF4-FFF2-40B4-BE49-F238E27FC236}">
                <a16:creationId xmlns:a16="http://schemas.microsoft.com/office/drawing/2014/main" id="{03FE9628-93AF-7343-B062-25D7197D8753}"/>
              </a:ext>
            </a:extLst>
          </p:cNvPr>
          <p:cNvCxnSpPr/>
          <p:nvPr/>
        </p:nvCxnSpPr>
        <p:spPr bwMode="auto">
          <a:xfrm>
            <a:off x="7176120" y="3613938"/>
            <a:ext cx="0" cy="504056"/>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4" name="Straight Connector 33">
            <a:extLst>
              <a:ext uri="{FF2B5EF4-FFF2-40B4-BE49-F238E27FC236}">
                <a16:creationId xmlns:a16="http://schemas.microsoft.com/office/drawing/2014/main" id="{CBB9CEA8-CD13-DD41-960E-31C67CD92C50}"/>
              </a:ext>
            </a:extLst>
          </p:cNvPr>
          <p:cNvCxnSpPr/>
          <p:nvPr/>
        </p:nvCxnSpPr>
        <p:spPr bwMode="auto">
          <a:xfrm>
            <a:off x="7368184" y="3613938"/>
            <a:ext cx="0" cy="504056"/>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5" name="Straight Connector 34">
            <a:extLst>
              <a:ext uri="{FF2B5EF4-FFF2-40B4-BE49-F238E27FC236}">
                <a16:creationId xmlns:a16="http://schemas.microsoft.com/office/drawing/2014/main" id="{C34B1BE1-7426-5942-ADC8-A8AA073AEB11}"/>
              </a:ext>
            </a:extLst>
          </p:cNvPr>
          <p:cNvCxnSpPr/>
          <p:nvPr/>
        </p:nvCxnSpPr>
        <p:spPr bwMode="auto">
          <a:xfrm>
            <a:off x="7752184" y="2737744"/>
            <a:ext cx="0" cy="504056"/>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6" name="Straight Connector 35">
            <a:extLst>
              <a:ext uri="{FF2B5EF4-FFF2-40B4-BE49-F238E27FC236}">
                <a16:creationId xmlns:a16="http://schemas.microsoft.com/office/drawing/2014/main" id="{9F64BF51-605F-B34C-8635-620E2EBF4556}"/>
              </a:ext>
            </a:extLst>
          </p:cNvPr>
          <p:cNvCxnSpPr/>
          <p:nvPr/>
        </p:nvCxnSpPr>
        <p:spPr bwMode="auto">
          <a:xfrm>
            <a:off x="7928544" y="2749842"/>
            <a:ext cx="0" cy="504056"/>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7" name="Straight Connector 36">
            <a:extLst>
              <a:ext uri="{FF2B5EF4-FFF2-40B4-BE49-F238E27FC236}">
                <a16:creationId xmlns:a16="http://schemas.microsoft.com/office/drawing/2014/main" id="{6D8063D5-8419-C74A-A6AB-A13E03660965}"/>
              </a:ext>
            </a:extLst>
          </p:cNvPr>
          <p:cNvCxnSpPr/>
          <p:nvPr/>
        </p:nvCxnSpPr>
        <p:spPr bwMode="auto">
          <a:xfrm>
            <a:off x="7752184" y="3613938"/>
            <a:ext cx="0" cy="504056"/>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8" name="Straight Connector 37">
            <a:extLst>
              <a:ext uri="{FF2B5EF4-FFF2-40B4-BE49-F238E27FC236}">
                <a16:creationId xmlns:a16="http://schemas.microsoft.com/office/drawing/2014/main" id="{52DDAFEC-5052-4C44-A7AC-97B7AFC8FE3D}"/>
              </a:ext>
            </a:extLst>
          </p:cNvPr>
          <p:cNvCxnSpPr/>
          <p:nvPr/>
        </p:nvCxnSpPr>
        <p:spPr bwMode="auto">
          <a:xfrm>
            <a:off x="7920288" y="3613938"/>
            <a:ext cx="0" cy="504056"/>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9" name="Straight Connector 38">
            <a:extLst>
              <a:ext uri="{FF2B5EF4-FFF2-40B4-BE49-F238E27FC236}">
                <a16:creationId xmlns:a16="http://schemas.microsoft.com/office/drawing/2014/main" id="{17C5B423-44C9-624D-B51B-5BF0D7220BFE}"/>
              </a:ext>
            </a:extLst>
          </p:cNvPr>
          <p:cNvCxnSpPr/>
          <p:nvPr/>
        </p:nvCxnSpPr>
        <p:spPr bwMode="auto">
          <a:xfrm>
            <a:off x="8652348" y="2737860"/>
            <a:ext cx="0" cy="504056"/>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40" name="Straight Connector 39">
            <a:extLst>
              <a:ext uri="{FF2B5EF4-FFF2-40B4-BE49-F238E27FC236}">
                <a16:creationId xmlns:a16="http://schemas.microsoft.com/office/drawing/2014/main" id="{DCFD879A-8746-4A44-BCB2-C28EF4A01B09}"/>
              </a:ext>
            </a:extLst>
          </p:cNvPr>
          <p:cNvCxnSpPr/>
          <p:nvPr/>
        </p:nvCxnSpPr>
        <p:spPr bwMode="auto">
          <a:xfrm>
            <a:off x="8832304" y="2737860"/>
            <a:ext cx="0" cy="504056"/>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41" name="Straight Connector 40">
            <a:extLst>
              <a:ext uri="{FF2B5EF4-FFF2-40B4-BE49-F238E27FC236}">
                <a16:creationId xmlns:a16="http://schemas.microsoft.com/office/drawing/2014/main" id="{1A1160BD-C332-F042-9483-EF7AAB3A037E}"/>
              </a:ext>
            </a:extLst>
          </p:cNvPr>
          <p:cNvCxnSpPr/>
          <p:nvPr/>
        </p:nvCxnSpPr>
        <p:spPr bwMode="auto">
          <a:xfrm>
            <a:off x="8652220" y="3613938"/>
            <a:ext cx="0" cy="504056"/>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42" name="Straight Connector 41">
            <a:extLst>
              <a:ext uri="{FF2B5EF4-FFF2-40B4-BE49-F238E27FC236}">
                <a16:creationId xmlns:a16="http://schemas.microsoft.com/office/drawing/2014/main" id="{21CF5DDE-B83E-E040-8849-E5B5164844CD}"/>
              </a:ext>
            </a:extLst>
          </p:cNvPr>
          <p:cNvCxnSpPr/>
          <p:nvPr/>
        </p:nvCxnSpPr>
        <p:spPr bwMode="auto">
          <a:xfrm>
            <a:off x="8840560" y="3613938"/>
            <a:ext cx="0" cy="504056"/>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43" name="Straight Connector 42">
            <a:extLst>
              <a:ext uri="{FF2B5EF4-FFF2-40B4-BE49-F238E27FC236}">
                <a16:creationId xmlns:a16="http://schemas.microsoft.com/office/drawing/2014/main" id="{E077A7E8-ECDA-AF4E-9C5C-EB273714EDFD}"/>
              </a:ext>
            </a:extLst>
          </p:cNvPr>
          <p:cNvCxnSpPr/>
          <p:nvPr/>
        </p:nvCxnSpPr>
        <p:spPr bwMode="auto">
          <a:xfrm>
            <a:off x="9384408" y="2749842"/>
            <a:ext cx="0" cy="504056"/>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44" name="Straight Connector 43">
            <a:extLst>
              <a:ext uri="{FF2B5EF4-FFF2-40B4-BE49-F238E27FC236}">
                <a16:creationId xmlns:a16="http://schemas.microsoft.com/office/drawing/2014/main" id="{C552AD50-2771-6F4C-8761-12632258CACA}"/>
              </a:ext>
            </a:extLst>
          </p:cNvPr>
          <p:cNvCxnSpPr/>
          <p:nvPr/>
        </p:nvCxnSpPr>
        <p:spPr bwMode="auto">
          <a:xfrm>
            <a:off x="9564364" y="2737860"/>
            <a:ext cx="0" cy="504056"/>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45" name="Straight Connector 44">
            <a:extLst>
              <a:ext uri="{FF2B5EF4-FFF2-40B4-BE49-F238E27FC236}">
                <a16:creationId xmlns:a16="http://schemas.microsoft.com/office/drawing/2014/main" id="{589DB24C-0C40-ED49-BD3A-72BE055A74B9}"/>
              </a:ext>
            </a:extLst>
          </p:cNvPr>
          <p:cNvCxnSpPr/>
          <p:nvPr/>
        </p:nvCxnSpPr>
        <p:spPr bwMode="auto">
          <a:xfrm>
            <a:off x="9384408" y="3613938"/>
            <a:ext cx="0" cy="504056"/>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46" name="Straight Connector 45">
            <a:extLst>
              <a:ext uri="{FF2B5EF4-FFF2-40B4-BE49-F238E27FC236}">
                <a16:creationId xmlns:a16="http://schemas.microsoft.com/office/drawing/2014/main" id="{F8984BF6-3844-FC42-B3DB-1A78DA81CF84}"/>
              </a:ext>
            </a:extLst>
          </p:cNvPr>
          <p:cNvCxnSpPr/>
          <p:nvPr/>
        </p:nvCxnSpPr>
        <p:spPr bwMode="auto">
          <a:xfrm>
            <a:off x="9572748" y="3613938"/>
            <a:ext cx="0" cy="504056"/>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47" name="Straight Connector 46">
            <a:extLst>
              <a:ext uri="{FF2B5EF4-FFF2-40B4-BE49-F238E27FC236}">
                <a16:creationId xmlns:a16="http://schemas.microsoft.com/office/drawing/2014/main" id="{E8950C7A-CB70-B44C-AB3E-FF527C3DF932}"/>
              </a:ext>
            </a:extLst>
          </p:cNvPr>
          <p:cNvCxnSpPr>
            <a:cxnSpLocks/>
          </p:cNvCxnSpPr>
          <p:nvPr/>
        </p:nvCxnSpPr>
        <p:spPr bwMode="auto">
          <a:xfrm>
            <a:off x="5375920" y="3613938"/>
            <a:ext cx="0" cy="361569"/>
          </a:xfrm>
          <a:prstGeom prst="line">
            <a:avLst/>
          </a:prstGeom>
          <a:solidFill>
            <a:schemeClr val="accent1"/>
          </a:solidFill>
          <a:ln w="28575" cap="flat" cmpd="sng" algn="ctr">
            <a:solidFill>
              <a:srgbClr val="FF0000"/>
            </a:solidFill>
            <a:prstDash val="solid"/>
            <a:round/>
            <a:headEnd type="none" w="med" len="med"/>
            <a:tailEnd type="none" w="med" len="med"/>
          </a:ln>
          <a:effectLst/>
        </p:spPr>
      </p:cxnSp>
      <p:cxnSp>
        <p:nvCxnSpPr>
          <p:cNvPr id="48" name="Straight Connector 47">
            <a:extLst>
              <a:ext uri="{FF2B5EF4-FFF2-40B4-BE49-F238E27FC236}">
                <a16:creationId xmlns:a16="http://schemas.microsoft.com/office/drawing/2014/main" id="{EC220A21-EB5A-BE46-8EAA-CB6ECAB6ED01}"/>
              </a:ext>
            </a:extLst>
          </p:cNvPr>
          <p:cNvCxnSpPr/>
          <p:nvPr/>
        </p:nvCxnSpPr>
        <p:spPr bwMode="auto">
          <a:xfrm>
            <a:off x="7008144" y="3613938"/>
            <a:ext cx="0" cy="288032"/>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49" name="Straight Connector 48">
            <a:extLst>
              <a:ext uri="{FF2B5EF4-FFF2-40B4-BE49-F238E27FC236}">
                <a16:creationId xmlns:a16="http://schemas.microsoft.com/office/drawing/2014/main" id="{44FAC16C-9520-9945-A35A-774A9DE9EAB1}"/>
              </a:ext>
            </a:extLst>
          </p:cNvPr>
          <p:cNvCxnSpPr>
            <a:cxnSpLocks/>
          </p:cNvCxnSpPr>
          <p:nvPr/>
        </p:nvCxnSpPr>
        <p:spPr bwMode="auto">
          <a:xfrm>
            <a:off x="6840040" y="3613938"/>
            <a:ext cx="0" cy="361569"/>
          </a:xfrm>
          <a:prstGeom prst="line">
            <a:avLst/>
          </a:prstGeom>
          <a:solidFill>
            <a:schemeClr val="accent1"/>
          </a:solidFill>
          <a:ln w="28575" cap="flat" cmpd="sng" algn="ctr">
            <a:solidFill>
              <a:srgbClr val="FF0000"/>
            </a:solidFill>
            <a:prstDash val="solid"/>
            <a:round/>
            <a:headEnd type="none" w="med" len="med"/>
            <a:tailEnd type="none" w="med" len="med"/>
          </a:ln>
          <a:effectLst/>
        </p:spPr>
      </p:cxnSp>
      <p:cxnSp>
        <p:nvCxnSpPr>
          <p:cNvPr id="50" name="Straight Connector 49">
            <a:extLst>
              <a:ext uri="{FF2B5EF4-FFF2-40B4-BE49-F238E27FC236}">
                <a16:creationId xmlns:a16="http://schemas.microsoft.com/office/drawing/2014/main" id="{6FA718C6-A8F1-A340-B68B-11C8A712EA15}"/>
              </a:ext>
            </a:extLst>
          </p:cNvPr>
          <p:cNvCxnSpPr>
            <a:cxnSpLocks/>
          </p:cNvCxnSpPr>
          <p:nvPr/>
        </p:nvCxnSpPr>
        <p:spPr bwMode="auto">
          <a:xfrm>
            <a:off x="8124204" y="3613938"/>
            <a:ext cx="0" cy="361569"/>
          </a:xfrm>
          <a:prstGeom prst="line">
            <a:avLst/>
          </a:prstGeom>
          <a:solidFill>
            <a:schemeClr val="accent1"/>
          </a:solidFill>
          <a:ln w="28575" cap="flat" cmpd="sng" algn="ctr">
            <a:solidFill>
              <a:srgbClr val="FF0000"/>
            </a:solidFill>
            <a:prstDash val="solid"/>
            <a:round/>
            <a:headEnd type="none" w="med" len="med"/>
            <a:tailEnd type="none" w="med" len="med"/>
          </a:ln>
          <a:effectLst/>
        </p:spPr>
      </p:cxnSp>
      <p:cxnSp>
        <p:nvCxnSpPr>
          <p:cNvPr id="51" name="Straight Connector 50">
            <a:extLst>
              <a:ext uri="{FF2B5EF4-FFF2-40B4-BE49-F238E27FC236}">
                <a16:creationId xmlns:a16="http://schemas.microsoft.com/office/drawing/2014/main" id="{4DFE63A8-9C48-E247-8B2C-9B9AB558B0F4}"/>
              </a:ext>
            </a:extLst>
          </p:cNvPr>
          <p:cNvCxnSpPr/>
          <p:nvPr/>
        </p:nvCxnSpPr>
        <p:spPr bwMode="auto">
          <a:xfrm>
            <a:off x="5928024" y="2749842"/>
            <a:ext cx="0" cy="504056"/>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52" name="Straight Connector 51">
            <a:extLst>
              <a:ext uri="{FF2B5EF4-FFF2-40B4-BE49-F238E27FC236}">
                <a16:creationId xmlns:a16="http://schemas.microsoft.com/office/drawing/2014/main" id="{E1D1DE25-CF81-9F47-A9A3-5DC5AE7390CE}"/>
              </a:ext>
            </a:extLst>
          </p:cNvPr>
          <p:cNvCxnSpPr/>
          <p:nvPr/>
        </p:nvCxnSpPr>
        <p:spPr bwMode="auto">
          <a:xfrm>
            <a:off x="6816080" y="2749842"/>
            <a:ext cx="0" cy="504056"/>
          </a:xfrm>
          <a:prstGeom prst="line">
            <a:avLst/>
          </a:prstGeom>
          <a:solidFill>
            <a:schemeClr val="accent1"/>
          </a:solidFill>
          <a:ln w="28575" cap="flat" cmpd="sng" algn="ctr">
            <a:solidFill>
              <a:srgbClr val="FF0000"/>
            </a:solidFill>
            <a:prstDash val="solid"/>
            <a:round/>
            <a:headEnd type="none" w="med" len="med"/>
            <a:tailEnd type="none" w="med" len="med"/>
          </a:ln>
          <a:effectLst/>
        </p:spPr>
      </p:cxnSp>
      <p:cxnSp>
        <p:nvCxnSpPr>
          <p:cNvPr id="54" name="Straight Connector 53">
            <a:extLst>
              <a:ext uri="{FF2B5EF4-FFF2-40B4-BE49-F238E27FC236}">
                <a16:creationId xmlns:a16="http://schemas.microsoft.com/office/drawing/2014/main" id="{B49D52FB-1077-8B42-BBAE-AA6F7DC96FC7}"/>
              </a:ext>
            </a:extLst>
          </p:cNvPr>
          <p:cNvCxnSpPr/>
          <p:nvPr/>
        </p:nvCxnSpPr>
        <p:spPr bwMode="auto">
          <a:xfrm>
            <a:off x="8112224" y="2749842"/>
            <a:ext cx="0" cy="504056"/>
          </a:xfrm>
          <a:prstGeom prst="line">
            <a:avLst/>
          </a:prstGeom>
          <a:solidFill>
            <a:schemeClr val="accent1"/>
          </a:solidFill>
          <a:ln w="28575" cap="flat" cmpd="sng" algn="ctr">
            <a:solidFill>
              <a:srgbClr val="FF0000"/>
            </a:solidFill>
            <a:prstDash val="solid"/>
            <a:round/>
            <a:headEnd type="none" w="med" len="med"/>
            <a:tailEnd type="none" w="med" len="med"/>
          </a:ln>
          <a:effectLst/>
        </p:spPr>
      </p:cxnSp>
    </p:spTree>
    <p:extLst>
      <p:ext uri="{BB962C8B-B14F-4D97-AF65-F5344CB8AC3E}">
        <p14:creationId xmlns:p14="http://schemas.microsoft.com/office/powerpoint/2010/main" val="309313688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2"/>
          <p:cNvSpPr>
            <a:spLocks noGrp="1" noChangeArrowheads="1"/>
          </p:cNvSpPr>
          <p:nvPr>
            <p:ph type="title"/>
          </p:nvPr>
        </p:nvSpPr>
        <p:spPr/>
        <p:txBody>
          <a:bodyPr/>
          <a:lstStyle/>
          <a:p>
            <a:pPr algn="l" eaLnBrk="1" hangingPunct="1"/>
            <a:r>
              <a:rPr lang="en-US" sz="3200" dirty="0"/>
              <a:t>Bisulfite-</a:t>
            </a:r>
            <a:r>
              <a:rPr lang="en-US" sz="3200" dirty="0" err="1"/>
              <a:t>Seq</a:t>
            </a:r>
            <a:endParaRPr lang="en-US" sz="3200" dirty="0"/>
          </a:p>
        </p:txBody>
      </p:sp>
      <p:sp>
        <p:nvSpPr>
          <p:cNvPr id="29" name="TextBox 28"/>
          <p:cNvSpPr txBox="1"/>
          <p:nvPr/>
        </p:nvSpPr>
        <p:spPr>
          <a:xfrm>
            <a:off x="678093" y="1533465"/>
            <a:ext cx="10335803" cy="4093428"/>
          </a:xfrm>
          <a:prstGeom prst="rect">
            <a:avLst/>
          </a:prstGeom>
          <a:noFill/>
          <a:ln>
            <a:noFill/>
          </a:ln>
        </p:spPr>
        <p:txBody>
          <a:bodyPr wrap="square" rtlCol="0">
            <a:spAutoFit/>
          </a:bodyPr>
          <a:lstStyle/>
          <a:p>
            <a:pPr marL="342900" indent="-342900">
              <a:buFont typeface="Arial"/>
              <a:buChar char="•"/>
            </a:pPr>
            <a:r>
              <a:rPr lang="en-US" sz="2000" dirty="0"/>
              <a:t>NGS reads are mapped to the genome sequence the Burrows-Wheeler Transform </a:t>
            </a:r>
          </a:p>
          <a:p>
            <a:pPr marL="342900" indent="-342900">
              <a:buFont typeface="Arial"/>
              <a:buChar char="•"/>
            </a:pPr>
            <a:r>
              <a:rPr lang="en-US" sz="2000" dirty="0"/>
              <a:t>DNA methylation levels inferred (based on frequency of Cs or Ts aligned to Cs in the genome) using Bis-SNP variant callers</a:t>
            </a:r>
          </a:p>
          <a:p>
            <a:pPr marL="342900" indent="-342900">
              <a:buFont typeface="Arial"/>
              <a:buChar char="•"/>
            </a:pPr>
            <a:r>
              <a:rPr lang="en-US" sz="2000" dirty="0"/>
              <a:t>Depth of coverage is critical to confidently predict methylation sites</a:t>
            </a:r>
          </a:p>
          <a:p>
            <a:pPr marL="342900" indent="-342900">
              <a:buFont typeface="Arial"/>
              <a:buChar char="•"/>
            </a:pPr>
            <a:r>
              <a:rPr lang="en-US" sz="2000" dirty="0"/>
              <a:t>Whole genome bisulfite sequencing (WGBS) is still somewhat expensive given the costs of sequencing an animal genome, but expected to become more prevalent as NGS costs drop</a:t>
            </a:r>
          </a:p>
          <a:p>
            <a:pPr marL="800100" lvl="1" indent="-342900">
              <a:buFont typeface="Arial"/>
              <a:buChar char="•"/>
            </a:pPr>
            <a:r>
              <a:rPr lang="en-US" sz="2000" dirty="0"/>
              <a:t>For example, McMaster mouse WGBS of a sample + technical control = ~$3000</a:t>
            </a:r>
          </a:p>
          <a:p>
            <a:pPr marL="342900" indent="-342900">
              <a:buFont typeface="Arial"/>
              <a:buChar char="•"/>
            </a:pPr>
            <a:r>
              <a:rPr lang="en-US" sz="2000" dirty="0"/>
              <a:t>Reduced representation bisulfite sequencing (RRBS) is popular</a:t>
            </a:r>
          </a:p>
          <a:p>
            <a:pPr marL="800100" lvl="1" indent="-342900">
              <a:buFont typeface="Arial"/>
              <a:buChar char="•"/>
            </a:pPr>
            <a:r>
              <a:rPr lang="en-US" sz="2000" dirty="0" err="1"/>
              <a:t>MspI</a:t>
            </a:r>
            <a:r>
              <a:rPr lang="en-US" sz="2000" dirty="0"/>
              <a:t> restriction enzyme is used during library construction to enrich for the areas of the genome that have a high CpG content</a:t>
            </a:r>
          </a:p>
          <a:p>
            <a:pPr marL="800100" lvl="1" indent="-342900">
              <a:buFont typeface="Arial"/>
              <a:buChar char="•"/>
            </a:pPr>
            <a:r>
              <a:rPr lang="en-US" sz="2000" dirty="0"/>
              <a:t>CpG biased sampling of the genome requires less sequencing</a:t>
            </a:r>
          </a:p>
        </p:txBody>
      </p:sp>
    </p:spTree>
    <p:extLst>
      <p:ext uri="{BB962C8B-B14F-4D97-AF65-F5344CB8AC3E}">
        <p14:creationId xmlns:p14="http://schemas.microsoft.com/office/powerpoint/2010/main" val="353879424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2"/>
          <p:cNvSpPr>
            <a:spLocks noGrp="1" noChangeArrowheads="1"/>
          </p:cNvSpPr>
          <p:nvPr>
            <p:ph type="title"/>
          </p:nvPr>
        </p:nvSpPr>
        <p:spPr/>
        <p:txBody>
          <a:bodyPr/>
          <a:lstStyle/>
          <a:p>
            <a:pPr algn="l" eaLnBrk="1" hangingPunct="1"/>
            <a:r>
              <a:rPr lang="en-US" sz="3200" dirty="0"/>
              <a:t>Conclusions</a:t>
            </a:r>
          </a:p>
        </p:txBody>
      </p:sp>
      <p:sp>
        <p:nvSpPr>
          <p:cNvPr id="29" name="TextBox 28"/>
          <p:cNvSpPr txBox="1"/>
          <p:nvPr/>
        </p:nvSpPr>
        <p:spPr>
          <a:xfrm>
            <a:off x="390418" y="1720557"/>
            <a:ext cx="10993348" cy="3785652"/>
          </a:xfrm>
          <a:prstGeom prst="rect">
            <a:avLst/>
          </a:prstGeom>
          <a:noFill/>
          <a:ln>
            <a:noFill/>
          </a:ln>
        </p:spPr>
        <p:txBody>
          <a:bodyPr wrap="square" rtlCol="0">
            <a:spAutoFit/>
          </a:bodyPr>
          <a:lstStyle/>
          <a:p>
            <a:pPr marL="342900" indent="-342900">
              <a:buFont typeface="Arial"/>
              <a:buChar char="•"/>
            </a:pPr>
            <a:r>
              <a:rPr lang="en-US" sz="2000" dirty="0"/>
              <a:t>Inventive molecular biology during NGS library construction allows DNA sequencing to be used as an assay for different aspects of biology</a:t>
            </a:r>
          </a:p>
          <a:p>
            <a:pPr marL="342900" indent="-342900">
              <a:buFont typeface="Arial"/>
              <a:buChar char="•"/>
            </a:pPr>
            <a:endParaRPr lang="en-US" sz="2000" dirty="0"/>
          </a:p>
          <a:p>
            <a:pPr marL="342900" indent="-342900">
              <a:buFont typeface="Arial"/>
              <a:buChar char="•"/>
            </a:pPr>
            <a:r>
              <a:rPr lang="en-US" sz="2000" dirty="0"/>
              <a:t>If you have a method to isolate or enrich a sample for a specific target DNA or RNA population, it can be adapted for NGS analysis at the whole-genome level</a:t>
            </a:r>
          </a:p>
          <a:p>
            <a:pPr marL="342900" indent="-342900">
              <a:buFont typeface="Arial"/>
              <a:buChar char="•"/>
            </a:pPr>
            <a:endParaRPr lang="en-US" sz="2000" dirty="0"/>
          </a:p>
          <a:p>
            <a:pPr marL="342900" indent="-342900">
              <a:buFont typeface="Arial"/>
              <a:buChar char="•"/>
            </a:pPr>
            <a:r>
              <a:rPr lang="en-US" sz="2000" dirty="0"/>
              <a:t>Normalization and false discovery rate issues are generally the same throughout the methods</a:t>
            </a:r>
          </a:p>
          <a:p>
            <a:pPr marL="342900" indent="-342900">
              <a:buFont typeface="Arial"/>
              <a:buChar char="•"/>
            </a:pPr>
            <a:endParaRPr lang="en-US" sz="2000" dirty="0"/>
          </a:p>
          <a:p>
            <a:pPr marL="342900" indent="-342900">
              <a:buFont typeface="Arial"/>
              <a:buChar char="•"/>
            </a:pPr>
            <a:r>
              <a:rPr lang="en-US" sz="2000" dirty="0"/>
              <a:t>Use of novel technical controls requires novel algorithm development, e.g. peaking finding in </a:t>
            </a:r>
            <a:r>
              <a:rPr lang="en-US" sz="2000" dirty="0" err="1"/>
              <a:t>ChIP-Seq</a:t>
            </a:r>
            <a:r>
              <a:rPr lang="en-US" sz="2000" dirty="0"/>
              <a:t>, </a:t>
            </a:r>
            <a:r>
              <a:rPr lang="en-US" sz="2000" dirty="0" err="1"/>
              <a:t>Bis</a:t>
            </a:r>
            <a:r>
              <a:rPr lang="en-US" sz="2000" dirty="0"/>
              <a:t>-SNP variant callers for methylation patterns</a:t>
            </a:r>
          </a:p>
          <a:p>
            <a:endParaRPr lang="en-US" sz="2000" dirty="0"/>
          </a:p>
        </p:txBody>
      </p:sp>
    </p:spTree>
    <p:extLst>
      <p:ext uri="{BB962C8B-B14F-4D97-AF65-F5344CB8AC3E}">
        <p14:creationId xmlns:p14="http://schemas.microsoft.com/office/powerpoint/2010/main" val="68951297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2"/>
          <p:cNvSpPr>
            <a:spLocks noGrp="1" noChangeArrowheads="1"/>
          </p:cNvSpPr>
          <p:nvPr>
            <p:ph type="title"/>
          </p:nvPr>
        </p:nvSpPr>
        <p:spPr/>
        <p:txBody>
          <a:bodyPr/>
          <a:lstStyle/>
          <a:p>
            <a:pPr algn="l" eaLnBrk="1" hangingPunct="1"/>
            <a:r>
              <a:rPr lang="en-US" sz="3200" dirty="0"/>
              <a:t>Conclusions</a:t>
            </a:r>
          </a:p>
        </p:txBody>
      </p:sp>
      <p:sp>
        <p:nvSpPr>
          <p:cNvPr id="29" name="TextBox 28"/>
          <p:cNvSpPr txBox="1"/>
          <p:nvPr/>
        </p:nvSpPr>
        <p:spPr>
          <a:xfrm>
            <a:off x="565150" y="1450487"/>
            <a:ext cx="10304908" cy="707886"/>
          </a:xfrm>
          <a:prstGeom prst="rect">
            <a:avLst/>
          </a:prstGeom>
          <a:noFill/>
          <a:ln>
            <a:noFill/>
          </a:ln>
        </p:spPr>
        <p:txBody>
          <a:bodyPr wrap="square" rtlCol="0">
            <a:spAutoFit/>
          </a:bodyPr>
          <a:lstStyle/>
          <a:p>
            <a:pPr marL="342900" indent="-342900">
              <a:buFont typeface="Arial"/>
              <a:buChar char="•"/>
            </a:pPr>
            <a:r>
              <a:rPr lang="en-US" sz="2000" dirty="0"/>
              <a:t>Expect to see lots of new assays develop over the next few years, </a:t>
            </a:r>
            <a:r>
              <a:rPr lang="en-US" sz="2000" dirty="0" err="1"/>
              <a:t>e.g</a:t>
            </a:r>
            <a:r>
              <a:rPr lang="en-US" sz="2000" dirty="0"/>
              <a:t> transposon sequencing (</a:t>
            </a:r>
            <a:r>
              <a:rPr lang="en-US" sz="2000" dirty="0" err="1"/>
              <a:t>Tn-seq</a:t>
            </a:r>
            <a:r>
              <a:rPr lang="en-US" sz="2000" dirty="0"/>
              <a:t>) to assay bacteria fitness, gene interactions, gene function </a:t>
            </a:r>
          </a:p>
        </p:txBody>
      </p:sp>
      <p:pic>
        <p:nvPicPr>
          <p:cNvPr id="2" name="Picture 1" descr="20140227015048_0142.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17812" y="2359065"/>
            <a:ext cx="7956376" cy="4143234"/>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89962961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2"/>
          <p:cNvSpPr>
            <a:spLocks noGrp="1" noChangeArrowheads="1"/>
          </p:cNvSpPr>
          <p:nvPr>
            <p:ph type="title"/>
          </p:nvPr>
        </p:nvSpPr>
        <p:spPr/>
        <p:txBody>
          <a:bodyPr/>
          <a:lstStyle/>
          <a:p>
            <a:pPr algn="l" eaLnBrk="1" hangingPunct="1"/>
            <a:r>
              <a:rPr lang="en-US" sz="3200" dirty="0"/>
              <a:t>This week…</a:t>
            </a:r>
          </a:p>
        </p:txBody>
      </p:sp>
      <p:pic>
        <p:nvPicPr>
          <p:cNvPr id="2" name="Picture 1">
            <a:extLst>
              <a:ext uri="{FF2B5EF4-FFF2-40B4-BE49-F238E27FC236}">
                <a16:creationId xmlns:a16="http://schemas.microsoft.com/office/drawing/2014/main" id="{983B242F-1183-2048-A32C-E2638CD16D50}"/>
              </a:ext>
            </a:extLst>
          </p:cNvPr>
          <p:cNvPicPr>
            <a:picLocks noChangeAspect="1"/>
          </p:cNvPicPr>
          <p:nvPr/>
        </p:nvPicPr>
        <p:blipFill>
          <a:blip r:embed="rId3"/>
          <a:stretch>
            <a:fillRect/>
          </a:stretch>
        </p:blipFill>
        <p:spPr>
          <a:xfrm>
            <a:off x="2357828" y="1278828"/>
            <a:ext cx="7988248" cy="5291494"/>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8421826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2"/>
          <p:cNvSpPr>
            <a:spLocks noGrp="1" noChangeArrowheads="1"/>
          </p:cNvSpPr>
          <p:nvPr>
            <p:ph type="title"/>
          </p:nvPr>
        </p:nvSpPr>
        <p:spPr/>
        <p:txBody>
          <a:bodyPr/>
          <a:lstStyle/>
          <a:p>
            <a:pPr algn="l" eaLnBrk="1" hangingPunct="1"/>
            <a:r>
              <a:rPr lang="en-US" sz="3200" dirty="0"/>
              <a:t>Gene Expression</a:t>
            </a:r>
          </a:p>
        </p:txBody>
      </p:sp>
      <p:sp>
        <p:nvSpPr>
          <p:cNvPr id="4" name="TextBox 3"/>
          <p:cNvSpPr txBox="1"/>
          <p:nvPr/>
        </p:nvSpPr>
        <p:spPr>
          <a:xfrm>
            <a:off x="1703512" y="1772816"/>
            <a:ext cx="1224136" cy="400110"/>
          </a:xfrm>
          <a:prstGeom prst="rect">
            <a:avLst/>
          </a:prstGeom>
          <a:noFill/>
          <a:ln>
            <a:noFill/>
          </a:ln>
        </p:spPr>
        <p:txBody>
          <a:bodyPr wrap="square" rtlCol="0">
            <a:spAutoFit/>
          </a:bodyPr>
          <a:lstStyle/>
          <a:p>
            <a:r>
              <a:rPr lang="en-US" sz="2000" dirty="0"/>
              <a:t>DNA</a:t>
            </a:r>
          </a:p>
        </p:txBody>
      </p:sp>
      <p:cxnSp>
        <p:nvCxnSpPr>
          <p:cNvPr id="7" name="Straight Connector 6"/>
          <p:cNvCxnSpPr/>
          <p:nvPr/>
        </p:nvCxnSpPr>
        <p:spPr bwMode="auto">
          <a:xfrm>
            <a:off x="2855640" y="1988840"/>
            <a:ext cx="7107076" cy="0"/>
          </a:xfrm>
          <a:prstGeom prst="line">
            <a:avLst/>
          </a:prstGeom>
          <a:solidFill>
            <a:schemeClr val="accent1"/>
          </a:solidFill>
          <a:ln w="38100" cap="flat" cmpd="sng" algn="ctr">
            <a:solidFill>
              <a:schemeClr val="tx1"/>
            </a:solidFill>
            <a:prstDash val="solid"/>
            <a:round/>
            <a:headEnd type="none" w="med" len="med"/>
            <a:tailEnd type="none" w="med" len="med"/>
          </a:ln>
          <a:effectLst/>
        </p:spPr>
      </p:cxnSp>
      <p:sp>
        <p:nvSpPr>
          <p:cNvPr id="13" name="Rounded Rectangle 12"/>
          <p:cNvSpPr/>
          <p:nvPr/>
        </p:nvSpPr>
        <p:spPr bwMode="auto">
          <a:xfrm>
            <a:off x="5303913" y="1844825"/>
            <a:ext cx="1148757" cy="306229"/>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a:lstStyle/>
          <a:p>
            <a:endParaRPr lang="en-US"/>
          </a:p>
        </p:txBody>
      </p:sp>
      <p:sp>
        <p:nvSpPr>
          <p:cNvPr id="14" name="Rounded Rectangle 13"/>
          <p:cNvSpPr/>
          <p:nvPr/>
        </p:nvSpPr>
        <p:spPr bwMode="auto">
          <a:xfrm>
            <a:off x="6816081" y="1844825"/>
            <a:ext cx="1148757" cy="306229"/>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a:lstStyle/>
          <a:p>
            <a:endParaRPr lang="en-US"/>
          </a:p>
        </p:txBody>
      </p:sp>
      <p:sp>
        <p:nvSpPr>
          <p:cNvPr id="15" name="Rounded Rectangle 14"/>
          <p:cNvSpPr/>
          <p:nvPr/>
        </p:nvSpPr>
        <p:spPr bwMode="auto">
          <a:xfrm>
            <a:off x="8256241" y="1844825"/>
            <a:ext cx="1148757" cy="306229"/>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a:lstStyle/>
          <a:p>
            <a:endParaRPr lang="en-US"/>
          </a:p>
        </p:txBody>
      </p:sp>
      <p:sp>
        <p:nvSpPr>
          <p:cNvPr id="16" name="TextBox 15"/>
          <p:cNvSpPr txBox="1"/>
          <p:nvPr/>
        </p:nvSpPr>
        <p:spPr>
          <a:xfrm>
            <a:off x="5519936" y="1796118"/>
            <a:ext cx="1224136" cy="338554"/>
          </a:xfrm>
          <a:prstGeom prst="rect">
            <a:avLst/>
          </a:prstGeom>
          <a:noFill/>
          <a:ln>
            <a:noFill/>
          </a:ln>
        </p:spPr>
        <p:txBody>
          <a:bodyPr wrap="square" rtlCol="0">
            <a:spAutoFit/>
          </a:bodyPr>
          <a:lstStyle/>
          <a:p>
            <a:r>
              <a:rPr lang="en-US" sz="1600" i="1" dirty="0">
                <a:solidFill>
                  <a:srgbClr val="000000"/>
                </a:solidFill>
              </a:rPr>
              <a:t>exon</a:t>
            </a:r>
          </a:p>
        </p:txBody>
      </p:sp>
      <p:sp>
        <p:nvSpPr>
          <p:cNvPr id="17" name="TextBox 16"/>
          <p:cNvSpPr txBox="1"/>
          <p:nvPr/>
        </p:nvSpPr>
        <p:spPr>
          <a:xfrm>
            <a:off x="7104112" y="1794302"/>
            <a:ext cx="1224136" cy="338554"/>
          </a:xfrm>
          <a:prstGeom prst="rect">
            <a:avLst/>
          </a:prstGeom>
          <a:noFill/>
          <a:ln>
            <a:noFill/>
          </a:ln>
        </p:spPr>
        <p:txBody>
          <a:bodyPr wrap="square" rtlCol="0">
            <a:spAutoFit/>
          </a:bodyPr>
          <a:lstStyle/>
          <a:p>
            <a:r>
              <a:rPr lang="en-US" sz="1600" i="1" dirty="0">
                <a:solidFill>
                  <a:srgbClr val="000000"/>
                </a:solidFill>
              </a:rPr>
              <a:t>exon</a:t>
            </a:r>
          </a:p>
        </p:txBody>
      </p:sp>
      <p:sp>
        <p:nvSpPr>
          <p:cNvPr id="18" name="TextBox 17"/>
          <p:cNvSpPr txBox="1"/>
          <p:nvPr/>
        </p:nvSpPr>
        <p:spPr>
          <a:xfrm>
            <a:off x="8544272" y="1794302"/>
            <a:ext cx="1224136" cy="338554"/>
          </a:xfrm>
          <a:prstGeom prst="rect">
            <a:avLst/>
          </a:prstGeom>
          <a:noFill/>
          <a:ln>
            <a:noFill/>
          </a:ln>
        </p:spPr>
        <p:txBody>
          <a:bodyPr wrap="square" rtlCol="0">
            <a:spAutoFit/>
          </a:bodyPr>
          <a:lstStyle/>
          <a:p>
            <a:r>
              <a:rPr lang="en-US" sz="1600" i="1" dirty="0">
                <a:solidFill>
                  <a:srgbClr val="000000"/>
                </a:solidFill>
              </a:rPr>
              <a:t>exon</a:t>
            </a:r>
          </a:p>
        </p:txBody>
      </p:sp>
      <p:sp>
        <p:nvSpPr>
          <p:cNvPr id="24" name="TextBox 23"/>
          <p:cNvSpPr txBox="1"/>
          <p:nvPr/>
        </p:nvSpPr>
        <p:spPr>
          <a:xfrm>
            <a:off x="2639616" y="1700808"/>
            <a:ext cx="432048" cy="338554"/>
          </a:xfrm>
          <a:prstGeom prst="rect">
            <a:avLst/>
          </a:prstGeom>
          <a:noFill/>
          <a:ln>
            <a:noFill/>
          </a:ln>
        </p:spPr>
        <p:txBody>
          <a:bodyPr wrap="square" rtlCol="0">
            <a:spAutoFit/>
          </a:bodyPr>
          <a:lstStyle/>
          <a:p>
            <a:r>
              <a:rPr lang="en-US" sz="1600" dirty="0"/>
              <a:t>5’</a:t>
            </a:r>
          </a:p>
        </p:txBody>
      </p:sp>
      <p:sp>
        <p:nvSpPr>
          <p:cNvPr id="25" name="TextBox 24"/>
          <p:cNvSpPr txBox="1"/>
          <p:nvPr/>
        </p:nvSpPr>
        <p:spPr>
          <a:xfrm>
            <a:off x="9912424" y="1700808"/>
            <a:ext cx="432048" cy="338554"/>
          </a:xfrm>
          <a:prstGeom prst="rect">
            <a:avLst/>
          </a:prstGeom>
          <a:noFill/>
          <a:ln>
            <a:noFill/>
          </a:ln>
        </p:spPr>
        <p:txBody>
          <a:bodyPr wrap="square" rtlCol="0">
            <a:spAutoFit/>
          </a:bodyPr>
          <a:lstStyle/>
          <a:p>
            <a:r>
              <a:rPr lang="en-US" sz="1600" dirty="0"/>
              <a:t>3’</a:t>
            </a:r>
          </a:p>
        </p:txBody>
      </p:sp>
      <p:sp>
        <p:nvSpPr>
          <p:cNvPr id="30" name="TextBox 29"/>
          <p:cNvSpPr txBox="1"/>
          <p:nvPr/>
        </p:nvSpPr>
        <p:spPr>
          <a:xfrm>
            <a:off x="3431704" y="1988841"/>
            <a:ext cx="1152128" cy="830997"/>
          </a:xfrm>
          <a:prstGeom prst="rect">
            <a:avLst/>
          </a:prstGeom>
          <a:noFill/>
          <a:ln>
            <a:noFill/>
          </a:ln>
        </p:spPr>
        <p:txBody>
          <a:bodyPr wrap="square" rtlCol="0">
            <a:spAutoFit/>
          </a:bodyPr>
          <a:lstStyle/>
          <a:p>
            <a:r>
              <a:rPr lang="en-US" sz="1600" dirty="0"/>
              <a:t>TF binding site</a:t>
            </a:r>
          </a:p>
        </p:txBody>
      </p:sp>
    </p:spTree>
    <p:extLst>
      <p:ext uri="{BB962C8B-B14F-4D97-AF65-F5344CB8AC3E}">
        <p14:creationId xmlns:p14="http://schemas.microsoft.com/office/powerpoint/2010/main" val="12502461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2"/>
          <p:cNvSpPr>
            <a:spLocks noGrp="1" noChangeArrowheads="1"/>
          </p:cNvSpPr>
          <p:nvPr>
            <p:ph type="title"/>
          </p:nvPr>
        </p:nvSpPr>
        <p:spPr/>
        <p:txBody>
          <a:bodyPr/>
          <a:lstStyle/>
          <a:p>
            <a:pPr algn="l" eaLnBrk="1" hangingPunct="1"/>
            <a:r>
              <a:rPr lang="en-US" sz="3200" dirty="0"/>
              <a:t>Gene Expression</a:t>
            </a:r>
          </a:p>
        </p:txBody>
      </p:sp>
      <p:sp>
        <p:nvSpPr>
          <p:cNvPr id="4" name="TextBox 3"/>
          <p:cNvSpPr txBox="1"/>
          <p:nvPr/>
        </p:nvSpPr>
        <p:spPr>
          <a:xfrm>
            <a:off x="1703512" y="1772816"/>
            <a:ext cx="1224136" cy="400110"/>
          </a:xfrm>
          <a:prstGeom prst="rect">
            <a:avLst/>
          </a:prstGeom>
          <a:noFill/>
          <a:ln>
            <a:noFill/>
          </a:ln>
        </p:spPr>
        <p:txBody>
          <a:bodyPr wrap="square" rtlCol="0">
            <a:spAutoFit/>
          </a:bodyPr>
          <a:lstStyle/>
          <a:p>
            <a:r>
              <a:rPr lang="en-US" sz="2000" dirty="0"/>
              <a:t>DNA</a:t>
            </a:r>
          </a:p>
        </p:txBody>
      </p:sp>
      <p:cxnSp>
        <p:nvCxnSpPr>
          <p:cNvPr id="7" name="Straight Connector 6"/>
          <p:cNvCxnSpPr/>
          <p:nvPr/>
        </p:nvCxnSpPr>
        <p:spPr bwMode="auto">
          <a:xfrm>
            <a:off x="2855640" y="1988840"/>
            <a:ext cx="7107076" cy="0"/>
          </a:xfrm>
          <a:prstGeom prst="line">
            <a:avLst/>
          </a:prstGeom>
          <a:solidFill>
            <a:schemeClr val="accent1"/>
          </a:solidFill>
          <a:ln w="38100" cap="flat" cmpd="sng" algn="ctr">
            <a:solidFill>
              <a:schemeClr val="tx1"/>
            </a:solidFill>
            <a:prstDash val="solid"/>
            <a:round/>
            <a:headEnd type="none" w="med" len="med"/>
            <a:tailEnd type="none" w="med" len="med"/>
          </a:ln>
          <a:effectLst/>
        </p:spPr>
      </p:cxnSp>
      <p:sp>
        <p:nvSpPr>
          <p:cNvPr id="13" name="Rounded Rectangle 12"/>
          <p:cNvSpPr/>
          <p:nvPr/>
        </p:nvSpPr>
        <p:spPr bwMode="auto">
          <a:xfrm>
            <a:off x="5303913" y="1844825"/>
            <a:ext cx="1148757" cy="306229"/>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a:lstStyle/>
          <a:p>
            <a:endParaRPr lang="en-US"/>
          </a:p>
        </p:txBody>
      </p:sp>
      <p:sp>
        <p:nvSpPr>
          <p:cNvPr id="14" name="Rounded Rectangle 13"/>
          <p:cNvSpPr/>
          <p:nvPr/>
        </p:nvSpPr>
        <p:spPr bwMode="auto">
          <a:xfrm>
            <a:off x="6816081" y="1844825"/>
            <a:ext cx="1148757" cy="306229"/>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a:lstStyle/>
          <a:p>
            <a:endParaRPr lang="en-US"/>
          </a:p>
        </p:txBody>
      </p:sp>
      <p:sp>
        <p:nvSpPr>
          <p:cNvPr id="15" name="Rounded Rectangle 14"/>
          <p:cNvSpPr/>
          <p:nvPr/>
        </p:nvSpPr>
        <p:spPr bwMode="auto">
          <a:xfrm>
            <a:off x="8256241" y="1844825"/>
            <a:ext cx="1148757" cy="306229"/>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a:lstStyle/>
          <a:p>
            <a:endParaRPr lang="en-US"/>
          </a:p>
        </p:txBody>
      </p:sp>
      <p:sp>
        <p:nvSpPr>
          <p:cNvPr id="16" name="TextBox 15"/>
          <p:cNvSpPr txBox="1"/>
          <p:nvPr/>
        </p:nvSpPr>
        <p:spPr>
          <a:xfrm>
            <a:off x="5519936" y="1796118"/>
            <a:ext cx="1224136" cy="338554"/>
          </a:xfrm>
          <a:prstGeom prst="rect">
            <a:avLst/>
          </a:prstGeom>
          <a:noFill/>
          <a:ln>
            <a:noFill/>
          </a:ln>
        </p:spPr>
        <p:txBody>
          <a:bodyPr wrap="square" rtlCol="0">
            <a:spAutoFit/>
          </a:bodyPr>
          <a:lstStyle/>
          <a:p>
            <a:r>
              <a:rPr lang="en-US" sz="1600" i="1" dirty="0">
                <a:solidFill>
                  <a:srgbClr val="000000"/>
                </a:solidFill>
              </a:rPr>
              <a:t>exon</a:t>
            </a:r>
          </a:p>
        </p:txBody>
      </p:sp>
      <p:sp>
        <p:nvSpPr>
          <p:cNvPr id="17" name="TextBox 16"/>
          <p:cNvSpPr txBox="1"/>
          <p:nvPr/>
        </p:nvSpPr>
        <p:spPr>
          <a:xfrm>
            <a:off x="7104112" y="1794302"/>
            <a:ext cx="1224136" cy="338554"/>
          </a:xfrm>
          <a:prstGeom prst="rect">
            <a:avLst/>
          </a:prstGeom>
          <a:noFill/>
          <a:ln>
            <a:noFill/>
          </a:ln>
        </p:spPr>
        <p:txBody>
          <a:bodyPr wrap="square" rtlCol="0">
            <a:spAutoFit/>
          </a:bodyPr>
          <a:lstStyle/>
          <a:p>
            <a:r>
              <a:rPr lang="en-US" sz="1600" i="1" dirty="0">
                <a:solidFill>
                  <a:srgbClr val="000000"/>
                </a:solidFill>
              </a:rPr>
              <a:t>exon</a:t>
            </a:r>
          </a:p>
        </p:txBody>
      </p:sp>
      <p:sp>
        <p:nvSpPr>
          <p:cNvPr id="18" name="TextBox 17"/>
          <p:cNvSpPr txBox="1"/>
          <p:nvPr/>
        </p:nvSpPr>
        <p:spPr>
          <a:xfrm>
            <a:off x="8544272" y="1794302"/>
            <a:ext cx="1224136" cy="338554"/>
          </a:xfrm>
          <a:prstGeom prst="rect">
            <a:avLst/>
          </a:prstGeom>
          <a:noFill/>
          <a:ln>
            <a:noFill/>
          </a:ln>
        </p:spPr>
        <p:txBody>
          <a:bodyPr wrap="square" rtlCol="0">
            <a:spAutoFit/>
          </a:bodyPr>
          <a:lstStyle/>
          <a:p>
            <a:r>
              <a:rPr lang="en-US" sz="1600" i="1" dirty="0">
                <a:solidFill>
                  <a:srgbClr val="000000"/>
                </a:solidFill>
              </a:rPr>
              <a:t>exon</a:t>
            </a:r>
          </a:p>
        </p:txBody>
      </p:sp>
      <p:sp>
        <p:nvSpPr>
          <p:cNvPr id="24" name="TextBox 23"/>
          <p:cNvSpPr txBox="1"/>
          <p:nvPr/>
        </p:nvSpPr>
        <p:spPr>
          <a:xfrm>
            <a:off x="2639616" y="1700808"/>
            <a:ext cx="432048" cy="338554"/>
          </a:xfrm>
          <a:prstGeom prst="rect">
            <a:avLst/>
          </a:prstGeom>
          <a:noFill/>
          <a:ln>
            <a:noFill/>
          </a:ln>
        </p:spPr>
        <p:txBody>
          <a:bodyPr wrap="square" rtlCol="0">
            <a:spAutoFit/>
          </a:bodyPr>
          <a:lstStyle/>
          <a:p>
            <a:r>
              <a:rPr lang="en-US" sz="1600" dirty="0"/>
              <a:t>5’</a:t>
            </a:r>
          </a:p>
        </p:txBody>
      </p:sp>
      <p:sp>
        <p:nvSpPr>
          <p:cNvPr id="25" name="TextBox 24"/>
          <p:cNvSpPr txBox="1"/>
          <p:nvPr/>
        </p:nvSpPr>
        <p:spPr>
          <a:xfrm>
            <a:off x="9912424" y="1700808"/>
            <a:ext cx="432048" cy="338554"/>
          </a:xfrm>
          <a:prstGeom prst="rect">
            <a:avLst/>
          </a:prstGeom>
          <a:noFill/>
          <a:ln>
            <a:noFill/>
          </a:ln>
        </p:spPr>
        <p:txBody>
          <a:bodyPr wrap="square" rtlCol="0">
            <a:spAutoFit/>
          </a:bodyPr>
          <a:lstStyle/>
          <a:p>
            <a:r>
              <a:rPr lang="en-US" sz="1600" dirty="0"/>
              <a:t>3’</a:t>
            </a:r>
          </a:p>
        </p:txBody>
      </p:sp>
      <p:sp>
        <p:nvSpPr>
          <p:cNvPr id="30" name="TextBox 29"/>
          <p:cNvSpPr txBox="1"/>
          <p:nvPr/>
        </p:nvSpPr>
        <p:spPr>
          <a:xfrm>
            <a:off x="3431704" y="1988841"/>
            <a:ext cx="1152128" cy="830997"/>
          </a:xfrm>
          <a:prstGeom prst="rect">
            <a:avLst/>
          </a:prstGeom>
          <a:noFill/>
          <a:ln>
            <a:noFill/>
          </a:ln>
        </p:spPr>
        <p:txBody>
          <a:bodyPr wrap="square" rtlCol="0">
            <a:spAutoFit/>
          </a:bodyPr>
          <a:lstStyle/>
          <a:p>
            <a:r>
              <a:rPr lang="en-US" sz="1600" dirty="0"/>
              <a:t>TF binding site</a:t>
            </a:r>
          </a:p>
        </p:txBody>
      </p:sp>
      <p:sp>
        <p:nvSpPr>
          <p:cNvPr id="31" name="Plaque 30"/>
          <p:cNvSpPr/>
          <p:nvPr/>
        </p:nvSpPr>
        <p:spPr bwMode="auto">
          <a:xfrm rot="21213699">
            <a:off x="3317747" y="1445846"/>
            <a:ext cx="621929" cy="571086"/>
          </a:xfrm>
          <a:prstGeom prst="plaque">
            <a:avLst/>
          </a:prstGeom>
          <a:solidFill>
            <a:srgbClr val="FF0000"/>
          </a:solidFill>
          <a:ln w="9525" cap="flat" cmpd="sng" algn="ctr">
            <a:solidFill>
              <a:schemeClr val="tx1"/>
            </a:solidFill>
            <a:prstDash val="solid"/>
            <a:round/>
            <a:headEnd type="none" w="med" len="med"/>
            <a:tailEnd type="none" w="med" len="med"/>
          </a:ln>
          <a:effectLst/>
        </p:spPr>
        <p:txBody>
          <a:bodyPr/>
          <a:lstStyle/>
          <a:p>
            <a:endParaRPr lang="en-US"/>
          </a:p>
        </p:txBody>
      </p:sp>
      <p:sp>
        <p:nvSpPr>
          <p:cNvPr id="32" name="TextBox 31"/>
          <p:cNvSpPr txBox="1"/>
          <p:nvPr/>
        </p:nvSpPr>
        <p:spPr>
          <a:xfrm>
            <a:off x="3431704" y="1556792"/>
            <a:ext cx="1224136" cy="338554"/>
          </a:xfrm>
          <a:prstGeom prst="rect">
            <a:avLst/>
          </a:prstGeom>
          <a:noFill/>
          <a:ln>
            <a:noFill/>
          </a:ln>
        </p:spPr>
        <p:txBody>
          <a:bodyPr wrap="square" rtlCol="0">
            <a:spAutoFit/>
          </a:bodyPr>
          <a:lstStyle/>
          <a:p>
            <a:r>
              <a:rPr lang="en-US" sz="1600" i="1" dirty="0"/>
              <a:t>TF</a:t>
            </a:r>
          </a:p>
        </p:txBody>
      </p:sp>
    </p:spTree>
    <p:extLst>
      <p:ext uri="{BB962C8B-B14F-4D97-AF65-F5344CB8AC3E}">
        <p14:creationId xmlns:p14="http://schemas.microsoft.com/office/powerpoint/2010/main" val="37531407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2"/>
          <p:cNvSpPr>
            <a:spLocks noGrp="1" noChangeArrowheads="1"/>
          </p:cNvSpPr>
          <p:nvPr>
            <p:ph type="title"/>
          </p:nvPr>
        </p:nvSpPr>
        <p:spPr/>
        <p:txBody>
          <a:bodyPr/>
          <a:lstStyle/>
          <a:p>
            <a:pPr algn="l" eaLnBrk="1" hangingPunct="1"/>
            <a:r>
              <a:rPr lang="en-US" sz="3200" dirty="0"/>
              <a:t>Gene Expression</a:t>
            </a:r>
          </a:p>
        </p:txBody>
      </p:sp>
      <p:sp>
        <p:nvSpPr>
          <p:cNvPr id="4" name="TextBox 3"/>
          <p:cNvSpPr txBox="1"/>
          <p:nvPr/>
        </p:nvSpPr>
        <p:spPr>
          <a:xfrm>
            <a:off x="1703512" y="1772816"/>
            <a:ext cx="1224136" cy="400110"/>
          </a:xfrm>
          <a:prstGeom prst="rect">
            <a:avLst/>
          </a:prstGeom>
          <a:noFill/>
          <a:ln>
            <a:noFill/>
          </a:ln>
        </p:spPr>
        <p:txBody>
          <a:bodyPr wrap="square" rtlCol="0">
            <a:spAutoFit/>
          </a:bodyPr>
          <a:lstStyle/>
          <a:p>
            <a:r>
              <a:rPr lang="en-US" sz="2000" dirty="0"/>
              <a:t>DNA</a:t>
            </a:r>
          </a:p>
        </p:txBody>
      </p:sp>
      <p:cxnSp>
        <p:nvCxnSpPr>
          <p:cNvPr id="7" name="Straight Connector 6"/>
          <p:cNvCxnSpPr/>
          <p:nvPr/>
        </p:nvCxnSpPr>
        <p:spPr bwMode="auto">
          <a:xfrm>
            <a:off x="2855640" y="1988840"/>
            <a:ext cx="7107076" cy="0"/>
          </a:xfrm>
          <a:prstGeom prst="line">
            <a:avLst/>
          </a:prstGeom>
          <a:solidFill>
            <a:schemeClr val="accent1"/>
          </a:solidFill>
          <a:ln w="38100" cap="flat" cmpd="sng" algn="ctr">
            <a:solidFill>
              <a:schemeClr val="tx1"/>
            </a:solidFill>
            <a:prstDash val="solid"/>
            <a:round/>
            <a:headEnd type="none" w="med" len="med"/>
            <a:tailEnd type="none" w="med" len="med"/>
          </a:ln>
          <a:effectLst/>
        </p:spPr>
      </p:cxnSp>
      <p:sp>
        <p:nvSpPr>
          <p:cNvPr id="13" name="Rounded Rectangle 12"/>
          <p:cNvSpPr/>
          <p:nvPr/>
        </p:nvSpPr>
        <p:spPr bwMode="auto">
          <a:xfrm>
            <a:off x="5303913" y="1844825"/>
            <a:ext cx="1148757" cy="306229"/>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a:lstStyle/>
          <a:p>
            <a:endParaRPr lang="en-US"/>
          </a:p>
        </p:txBody>
      </p:sp>
      <p:sp>
        <p:nvSpPr>
          <p:cNvPr id="14" name="Rounded Rectangle 13"/>
          <p:cNvSpPr/>
          <p:nvPr/>
        </p:nvSpPr>
        <p:spPr bwMode="auto">
          <a:xfrm>
            <a:off x="6816081" y="1844825"/>
            <a:ext cx="1148757" cy="306229"/>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a:lstStyle/>
          <a:p>
            <a:endParaRPr lang="en-US"/>
          </a:p>
        </p:txBody>
      </p:sp>
      <p:sp>
        <p:nvSpPr>
          <p:cNvPr id="15" name="Rounded Rectangle 14"/>
          <p:cNvSpPr/>
          <p:nvPr/>
        </p:nvSpPr>
        <p:spPr bwMode="auto">
          <a:xfrm>
            <a:off x="8256241" y="1844825"/>
            <a:ext cx="1148757" cy="306229"/>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a:lstStyle/>
          <a:p>
            <a:endParaRPr lang="en-US"/>
          </a:p>
        </p:txBody>
      </p:sp>
      <p:sp>
        <p:nvSpPr>
          <p:cNvPr id="16" name="TextBox 15"/>
          <p:cNvSpPr txBox="1"/>
          <p:nvPr/>
        </p:nvSpPr>
        <p:spPr>
          <a:xfrm>
            <a:off x="5519936" y="1796118"/>
            <a:ext cx="1224136" cy="338554"/>
          </a:xfrm>
          <a:prstGeom prst="rect">
            <a:avLst/>
          </a:prstGeom>
          <a:noFill/>
          <a:ln>
            <a:noFill/>
          </a:ln>
        </p:spPr>
        <p:txBody>
          <a:bodyPr wrap="square" rtlCol="0">
            <a:spAutoFit/>
          </a:bodyPr>
          <a:lstStyle/>
          <a:p>
            <a:r>
              <a:rPr lang="en-US" sz="1600" i="1" dirty="0">
                <a:solidFill>
                  <a:srgbClr val="000000"/>
                </a:solidFill>
              </a:rPr>
              <a:t>exon</a:t>
            </a:r>
          </a:p>
        </p:txBody>
      </p:sp>
      <p:sp>
        <p:nvSpPr>
          <p:cNvPr id="17" name="TextBox 16"/>
          <p:cNvSpPr txBox="1"/>
          <p:nvPr/>
        </p:nvSpPr>
        <p:spPr>
          <a:xfrm>
            <a:off x="7104112" y="1794302"/>
            <a:ext cx="1224136" cy="338554"/>
          </a:xfrm>
          <a:prstGeom prst="rect">
            <a:avLst/>
          </a:prstGeom>
          <a:noFill/>
          <a:ln>
            <a:noFill/>
          </a:ln>
        </p:spPr>
        <p:txBody>
          <a:bodyPr wrap="square" rtlCol="0">
            <a:spAutoFit/>
          </a:bodyPr>
          <a:lstStyle/>
          <a:p>
            <a:r>
              <a:rPr lang="en-US" sz="1600" i="1" dirty="0">
                <a:solidFill>
                  <a:srgbClr val="000000"/>
                </a:solidFill>
              </a:rPr>
              <a:t>exon</a:t>
            </a:r>
          </a:p>
        </p:txBody>
      </p:sp>
      <p:sp>
        <p:nvSpPr>
          <p:cNvPr id="18" name="TextBox 17"/>
          <p:cNvSpPr txBox="1"/>
          <p:nvPr/>
        </p:nvSpPr>
        <p:spPr>
          <a:xfrm>
            <a:off x="8544272" y="1794302"/>
            <a:ext cx="1224136" cy="338554"/>
          </a:xfrm>
          <a:prstGeom prst="rect">
            <a:avLst/>
          </a:prstGeom>
          <a:noFill/>
          <a:ln>
            <a:noFill/>
          </a:ln>
        </p:spPr>
        <p:txBody>
          <a:bodyPr wrap="square" rtlCol="0">
            <a:spAutoFit/>
          </a:bodyPr>
          <a:lstStyle/>
          <a:p>
            <a:r>
              <a:rPr lang="en-US" sz="1600" i="1" dirty="0">
                <a:solidFill>
                  <a:srgbClr val="000000"/>
                </a:solidFill>
              </a:rPr>
              <a:t>exon</a:t>
            </a:r>
          </a:p>
        </p:txBody>
      </p:sp>
      <p:sp>
        <p:nvSpPr>
          <p:cNvPr id="24" name="TextBox 23"/>
          <p:cNvSpPr txBox="1"/>
          <p:nvPr/>
        </p:nvSpPr>
        <p:spPr>
          <a:xfrm>
            <a:off x="2639616" y="1700808"/>
            <a:ext cx="432048" cy="338554"/>
          </a:xfrm>
          <a:prstGeom prst="rect">
            <a:avLst/>
          </a:prstGeom>
          <a:noFill/>
          <a:ln>
            <a:noFill/>
          </a:ln>
        </p:spPr>
        <p:txBody>
          <a:bodyPr wrap="square" rtlCol="0">
            <a:spAutoFit/>
          </a:bodyPr>
          <a:lstStyle/>
          <a:p>
            <a:r>
              <a:rPr lang="en-US" sz="1600" dirty="0"/>
              <a:t>5’</a:t>
            </a:r>
          </a:p>
        </p:txBody>
      </p:sp>
      <p:sp>
        <p:nvSpPr>
          <p:cNvPr id="25" name="TextBox 24"/>
          <p:cNvSpPr txBox="1"/>
          <p:nvPr/>
        </p:nvSpPr>
        <p:spPr>
          <a:xfrm>
            <a:off x="9912424" y="1700808"/>
            <a:ext cx="432048" cy="338554"/>
          </a:xfrm>
          <a:prstGeom prst="rect">
            <a:avLst/>
          </a:prstGeom>
          <a:noFill/>
          <a:ln>
            <a:noFill/>
          </a:ln>
        </p:spPr>
        <p:txBody>
          <a:bodyPr wrap="square" rtlCol="0">
            <a:spAutoFit/>
          </a:bodyPr>
          <a:lstStyle/>
          <a:p>
            <a:r>
              <a:rPr lang="en-US" sz="1600" dirty="0"/>
              <a:t>3’</a:t>
            </a:r>
          </a:p>
        </p:txBody>
      </p:sp>
      <p:sp>
        <p:nvSpPr>
          <p:cNvPr id="30" name="TextBox 29"/>
          <p:cNvSpPr txBox="1"/>
          <p:nvPr/>
        </p:nvSpPr>
        <p:spPr>
          <a:xfrm>
            <a:off x="3431704" y="1988841"/>
            <a:ext cx="1152128" cy="830997"/>
          </a:xfrm>
          <a:prstGeom prst="rect">
            <a:avLst/>
          </a:prstGeom>
          <a:noFill/>
          <a:ln>
            <a:noFill/>
          </a:ln>
        </p:spPr>
        <p:txBody>
          <a:bodyPr wrap="square" rtlCol="0">
            <a:spAutoFit/>
          </a:bodyPr>
          <a:lstStyle/>
          <a:p>
            <a:r>
              <a:rPr lang="en-US" sz="1600" dirty="0"/>
              <a:t>TF binding site</a:t>
            </a:r>
          </a:p>
        </p:txBody>
      </p:sp>
      <p:sp>
        <p:nvSpPr>
          <p:cNvPr id="31" name="Plaque 30"/>
          <p:cNvSpPr/>
          <p:nvPr/>
        </p:nvSpPr>
        <p:spPr bwMode="auto">
          <a:xfrm rot="21213699">
            <a:off x="3317747" y="1445846"/>
            <a:ext cx="621929" cy="571086"/>
          </a:xfrm>
          <a:prstGeom prst="plaque">
            <a:avLst/>
          </a:prstGeom>
          <a:solidFill>
            <a:srgbClr val="FF0000"/>
          </a:solidFill>
          <a:ln w="9525" cap="flat" cmpd="sng" algn="ctr">
            <a:solidFill>
              <a:schemeClr val="tx1"/>
            </a:solidFill>
            <a:prstDash val="solid"/>
            <a:round/>
            <a:headEnd type="none" w="med" len="med"/>
            <a:tailEnd type="none" w="med" len="med"/>
          </a:ln>
          <a:effectLst/>
        </p:spPr>
        <p:txBody>
          <a:bodyPr/>
          <a:lstStyle/>
          <a:p>
            <a:endParaRPr lang="en-US"/>
          </a:p>
        </p:txBody>
      </p:sp>
      <p:sp>
        <p:nvSpPr>
          <p:cNvPr id="32" name="TextBox 31"/>
          <p:cNvSpPr txBox="1"/>
          <p:nvPr/>
        </p:nvSpPr>
        <p:spPr>
          <a:xfrm>
            <a:off x="3431704" y="1556792"/>
            <a:ext cx="1224136" cy="338554"/>
          </a:xfrm>
          <a:prstGeom prst="rect">
            <a:avLst/>
          </a:prstGeom>
          <a:noFill/>
          <a:ln>
            <a:noFill/>
          </a:ln>
        </p:spPr>
        <p:txBody>
          <a:bodyPr wrap="square" rtlCol="0">
            <a:spAutoFit/>
          </a:bodyPr>
          <a:lstStyle/>
          <a:p>
            <a:r>
              <a:rPr lang="en-US" sz="1600" i="1" dirty="0"/>
              <a:t>TF</a:t>
            </a:r>
          </a:p>
        </p:txBody>
      </p:sp>
      <p:grpSp>
        <p:nvGrpSpPr>
          <p:cNvPr id="2" name="Group 1">
            <a:extLst>
              <a:ext uri="{FF2B5EF4-FFF2-40B4-BE49-F238E27FC236}">
                <a16:creationId xmlns:a16="http://schemas.microsoft.com/office/drawing/2014/main" id="{A8F41E55-6F47-6644-99FF-CC8552E4EA61}"/>
              </a:ext>
            </a:extLst>
          </p:cNvPr>
          <p:cNvGrpSpPr/>
          <p:nvPr/>
        </p:nvGrpSpPr>
        <p:grpSpPr>
          <a:xfrm>
            <a:off x="3860007" y="1313401"/>
            <a:ext cx="1299889" cy="670894"/>
            <a:chOff x="3860007" y="1313401"/>
            <a:chExt cx="1299889" cy="670894"/>
          </a:xfrm>
        </p:grpSpPr>
        <p:sp>
          <p:nvSpPr>
            <p:cNvPr id="28" name="Plaque 27"/>
            <p:cNvSpPr/>
            <p:nvPr/>
          </p:nvSpPr>
          <p:spPr bwMode="auto">
            <a:xfrm rot="871743">
              <a:off x="3860007" y="1313401"/>
              <a:ext cx="993888" cy="670894"/>
            </a:xfrm>
            <a:prstGeom prst="plaque">
              <a:avLst/>
            </a:prstGeom>
            <a:solidFill>
              <a:srgbClr val="660066"/>
            </a:solidFill>
            <a:ln w="9525" cap="flat" cmpd="sng" algn="ctr">
              <a:solidFill>
                <a:schemeClr val="tx1"/>
              </a:solidFill>
              <a:prstDash val="solid"/>
              <a:round/>
              <a:headEnd type="none" w="med" len="med"/>
              <a:tailEnd type="none" w="med" len="med"/>
            </a:ln>
            <a:effectLst/>
          </p:spPr>
          <p:txBody>
            <a:bodyPr/>
            <a:lstStyle/>
            <a:p>
              <a:endParaRPr lang="en-US"/>
            </a:p>
          </p:txBody>
        </p:sp>
        <p:sp>
          <p:nvSpPr>
            <p:cNvPr id="33" name="TextBox 32"/>
            <p:cNvSpPr txBox="1"/>
            <p:nvPr/>
          </p:nvSpPr>
          <p:spPr>
            <a:xfrm>
              <a:off x="3935760" y="1412776"/>
              <a:ext cx="1224136" cy="338554"/>
            </a:xfrm>
            <a:prstGeom prst="rect">
              <a:avLst/>
            </a:prstGeom>
            <a:noFill/>
            <a:ln>
              <a:noFill/>
            </a:ln>
          </p:spPr>
          <p:txBody>
            <a:bodyPr wrap="square" rtlCol="0">
              <a:spAutoFit/>
            </a:bodyPr>
            <a:lstStyle/>
            <a:p>
              <a:r>
                <a:rPr lang="en-US" sz="1600" i="1" dirty="0" err="1">
                  <a:solidFill>
                    <a:schemeClr val="bg1"/>
                  </a:solidFill>
                </a:rPr>
                <a:t>RNApol</a:t>
              </a:r>
              <a:endParaRPr lang="en-US" sz="1600" i="1" dirty="0">
                <a:solidFill>
                  <a:schemeClr val="bg1"/>
                </a:solidFill>
              </a:endParaRPr>
            </a:p>
          </p:txBody>
        </p:sp>
      </p:grpSp>
    </p:spTree>
    <p:extLst>
      <p:ext uri="{BB962C8B-B14F-4D97-AF65-F5344CB8AC3E}">
        <p14:creationId xmlns:p14="http://schemas.microsoft.com/office/powerpoint/2010/main" val="32217077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p:cNvCxnSpPr/>
          <p:nvPr/>
        </p:nvCxnSpPr>
        <p:spPr bwMode="auto">
          <a:xfrm>
            <a:off x="2855640" y="1988840"/>
            <a:ext cx="7107076" cy="0"/>
          </a:xfrm>
          <a:prstGeom prst="line">
            <a:avLst/>
          </a:prstGeom>
          <a:solidFill>
            <a:schemeClr val="accent1"/>
          </a:solidFill>
          <a:ln w="38100" cap="flat" cmpd="sng" algn="ctr">
            <a:solidFill>
              <a:schemeClr val="tx1"/>
            </a:solidFill>
            <a:prstDash val="solid"/>
            <a:round/>
            <a:headEnd type="none" w="med" len="med"/>
            <a:tailEnd type="none" w="med" len="med"/>
          </a:ln>
          <a:effectLst/>
        </p:spPr>
      </p:cxnSp>
      <p:grpSp>
        <p:nvGrpSpPr>
          <p:cNvPr id="37" name="Group 36">
            <a:extLst>
              <a:ext uri="{FF2B5EF4-FFF2-40B4-BE49-F238E27FC236}">
                <a16:creationId xmlns:a16="http://schemas.microsoft.com/office/drawing/2014/main" id="{A29D3553-5D83-0A4F-85F9-9CF359F0D9B8}"/>
              </a:ext>
            </a:extLst>
          </p:cNvPr>
          <p:cNvGrpSpPr/>
          <p:nvPr/>
        </p:nvGrpSpPr>
        <p:grpSpPr>
          <a:xfrm>
            <a:off x="3860007" y="1313401"/>
            <a:ext cx="1299889" cy="670894"/>
            <a:chOff x="3860007" y="1313401"/>
            <a:chExt cx="1299889" cy="670894"/>
          </a:xfrm>
        </p:grpSpPr>
        <p:sp>
          <p:nvSpPr>
            <p:cNvPr id="39" name="Plaque 38">
              <a:extLst>
                <a:ext uri="{FF2B5EF4-FFF2-40B4-BE49-F238E27FC236}">
                  <a16:creationId xmlns:a16="http://schemas.microsoft.com/office/drawing/2014/main" id="{63B06FCE-49BD-7348-B3B6-281CC28F8DE6}"/>
                </a:ext>
              </a:extLst>
            </p:cNvPr>
            <p:cNvSpPr/>
            <p:nvPr/>
          </p:nvSpPr>
          <p:spPr bwMode="auto">
            <a:xfrm rot="871743">
              <a:off x="3860007" y="1313401"/>
              <a:ext cx="993888" cy="670894"/>
            </a:xfrm>
            <a:prstGeom prst="plaque">
              <a:avLst/>
            </a:prstGeom>
            <a:solidFill>
              <a:srgbClr val="660066"/>
            </a:solidFill>
            <a:ln w="9525" cap="flat" cmpd="sng" algn="ctr">
              <a:solidFill>
                <a:schemeClr val="tx1"/>
              </a:solidFill>
              <a:prstDash val="solid"/>
              <a:round/>
              <a:headEnd type="none" w="med" len="med"/>
              <a:tailEnd type="none" w="med" len="med"/>
            </a:ln>
            <a:effectLst/>
          </p:spPr>
          <p:txBody>
            <a:bodyPr/>
            <a:lstStyle/>
            <a:p>
              <a:endParaRPr lang="en-US"/>
            </a:p>
          </p:txBody>
        </p:sp>
        <p:sp>
          <p:nvSpPr>
            <p:cNvPr id="40" name="TextBox 39">
              <a:extLst>
                <a:ext uri="{FF2B5EF4-FFF2-40B4-BE49-F238E27FC236}">
                  <a16:creationId xmlns:a16="http://schemas.microsoft.com/office/drawing/2014/main" id="{21E522EE-86EC-D349-AF8E-B1FE2BA9DFC4}"/>
                </a:ext>
              </a:extLst>
            </p:cNvPr>
            <p:cNvSpPr txBox="1"/>
            <p:nvPr/>
          </p:nvSpPr>
          <p:spPr>
            <a:xfrm>
              <a:off x="3935760" y="1412776"/>
              <a:ext cx="1224136" cy="338554"/>
            </a:xfrm>
            <a:prstGeom prst="rect">
              <a:avLst/>
            </a:prstGeom>
            <a:noFill/>
            <a:ln>
              <a:noFill/>
            </a:ln>
          </p:spPr>
          <p:txBody>
            <a:bodyPr wrap="square" rtlCol="0">
              <a:spAutoFit/>
            </a:bodyPr>
            <a:lstStyle/>
            <a:p>
              <a:r>
                <a:rPr lang="en-US" sz="1600" i="1" dirty="0" err="1">
                  <a:solidFill>
                    <a:schemeClr val="bg1"/>
                  </a:solidFill>
                </a:rPr>
                <a:t>RNApol</a:t>
              </a:r>
              <a:endParaRPr lang="en-US" sz="1600" i="1" dirty="0">
                <a:solidFill>
                  <a:schemeClr val="bg1"/>
                </a:solidFill>
              </a:endParaRPr>
            </a:p>
          </p:txBody>
        </p:sp>
      </p:grpSp>
      <p:sp>
        <p:nvSpPr>
          <p:cNvPr id="9" name="Rectangle 2"/>
          <p:cNvSpPr>
            <a:spLocks noGrp="1" noChangeArrowheads="1"/>
          </p:cNvSpPr>
          <p:nvPr>
            <p:ph type="title"/>
          </p:nvPr>
        </p:nvSpPr>
        <p:spPr/>
        <p:txBody>
          <a:bodyPr/>
          <a:lstStyle/>
          <a:p>
            <a:pPr algn="l" eaLnBrk="1" hangingPunct="1"/>
            <a:r>
              <a:rPr lang="en-US" sz="3200" dirty="0"/>
              <a:t>Gene Expression</a:t>
            </a:r>
          </a:p>
        </p:txBody>
      </p:sp>
      <p:sp>
        <p:nvSpPr>
          <p:cNvPr id="4" name="TextBox 3"/>
          <p:cNvSpPr txBox="1"/>
          <p:nvPr/>
        </p:nvSpPr>
        <p:spPr>
          <a:xfrm>
            <a:off x="1703512" y="1772816"/>
            <a:ext cx="1224136" cy="400110"/>
          </a:xfrm>
          <a:prstGeom prst="rect">
            <a:avLst/>
          </a:prstGeom>
          <a:noFill/>
          <a:ln>
            <a:noFill/>
          </a:ln>
        </p:spPr>
        <p:txBody>
          <a:bodyPr wrap="square" rtlCol="0">
            <a:spAutoFit/>
          </a:bodyPr>
          <a:lstStyle/>
          <a:p>
            <a:r>
              <a:rPr lang="en-US" sz="2000" dirty="0"/>
              <a:t>DNA</a:t>
            </a:r>
          </a:p>
        </p:txBody>
      </p:sp>
      <p:sp>
        <p:nvSpPr>
          <p:cNvPr id="5" name="TextBox 4"/>
          <p:cNvSpPr txBox="1"/>
          <p:nvPr/>
        </p:nvSpPr>
        <p:spPr>
          <a:xfrm>
            <a:off x="2783632" y="3789040"/>
            <a:ext cx="1224136" cy="400110"/>
          </a:xfrm>
          <a:prstGeom prst="rect">
            <a:avLst/>
          </a:prstGeom>
          <a:noFill/>
          <a:ln>
            <a:noFill/>
          </a:ln>
        </p:spPr>
        <p:txBody>
          <a:bodyPr wrap="square" rtlCol="0">
            <a:spAutoFit/>
          </a:bodyPr>
          <a:lstStyle/>
          <a:p>
            <a:r>
              <a:rPr lang="en-US" sz="2000" dirty="0"/>
              <a:t>mRNA</a:t>
            </a:r>
          </a:p>
        </p:txBody>
      </p:sp>
      <p:cxnSp>
        <p:nvCxnSpPr>
          <p:cNvPr id="10" name="Straight Connector 9"/>
          <p:cNvCxnSpPr/>
          <p:nvPr/>
        </p:nvCxnSpPr>
        <p:spPr bwMode="auto">
          <a:xfrm>
            <a:off x="3935760" y="4005064"/>
            <a:ext cx="3960440" cy="0"/>
          </a:xfrm>
          <a:prstGeom prst="line">
            <a:avLst/>
          </a:prstGeom>
          <a:solidFill>
            <a:schemeClr val="accent1"/>
          </a:solidFill>
          <a:ln w="38100" cap="flat" cmpd="sng" algn="ctr">
            <a:solidFill>
              <a:schemeClr val="tx1"/>
            </a:solidFill>
            <a:prstDash val="solid"/>
            <a:round/>
            <a:headEnd type="none" w="med" len="med"/>
            <a:tailEnd type="none" w="med" len="med"/>
          </a:ln>
          <a:effectLst/>
        </p:spPr>
      </p:cxnSp>
      <p:sp>
        <p:nvSpPr>
          <p:cNvPr id="11" name="TextBox 10"/>
          <p:cNvSpPr txBox="1"/>
          <p:nvPr/>
        </p:nvSpPr>
        <p:spPr>
          <a:xfrm>
            <a:off x="7824192" y="3810526"/>
            <a:ext cx="2088232" cy="338554"/>
          </a:xfrm>
          <a:prstGeom prst="rect">
            <a:avLst/>
          </a:prstGeom>
          <a:noFill/>
          <a:ln>
            <a:noFill/>
          </a:ln>
        </p:spPr>
        <p:txBody>
          <a:bodyPr wrap="square" rtlCol="0">
            <a:spAutoFit/>
          </a:bodyPr>
          <a:lstStyle/>
          <a:p>
            <a:r>
              <a:rPr lang="en-US" sz="1600" dirty="0"/>
              <a:t>AAAAAAA</a:t>
            </a:r>
          </a:p>
        </p:txBody>
      </p:sp>
      <p:sp>
        <p:nvSpPr>
          <p:cNvPr id="13" name="Rounded Rectangle 12"/>
          <p:cNvSpPr/>
          <p:nvPr/>
        </p:nvSpPr>
        <p:spPr bwMode="auto">
          <a:xfrm>
            <a:off x="5303913" y="1844825"/>
            <a:ext cx="1148757" cy="306229"/>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a:lstStyle/>
          <a:p>
            <a:endParaRPr lang="en-US"/>
          </a:p>
        </p:txBody>
      </p:sp>
      <p:sp>
        <p:nvSpPr>
          <p:cNvPr id="14" name="Rounded Rectangle 13"/>
          <p:cNvSpPr/>
          <p:nvPr/>
        </p:nvSpPr>
        <p:spPr bwMode="auto">
          <a:xfrm>
            <a:off x="6816081" y="1844825"/>
            <a:ext cx="1148757" cy="306229"/>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a:lstStyle/>
          <a:p>
            <a:endParaRPr lang="en-US"/>
          </a:p>
        </p:txBody>
      </p:sp>
      <p:sp>
        <p:nvSpPr>
          <p:cNvPr id="15" name="Rounded Rectangle 14"/>
          <p:cNvSpPr/>
          <p:nvPr/>
        </p:nvSpPr>
        <p:spPr bwMode="auto">
          <a:xfrm>
            <a:off x="8256241" y="1844825"/>
            <a:ext cx="1148757" cy="306229"/>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a:lstStyle/>
          <a:p>
            <a:endParaRPr lang="en-US"/>
          </a:p>
        </p:txBody>
      </p:sp>
      <p:sp>
        <p:nvSpPr>
          <p:cNvPr id="16" name="TextBox 15"/>
          <p:cNvSpPr txBox="1"/>
          <p:nvPr/>
        </p:nvSpPr>
        <p:spPr>
          <a:xfrm>
            <a:off x="5519936" y="1796118"/>
            <a:ext cx="1224136" cy="338554"/>
          </a:xfrm>
          <a:prstGeom prst="rect">
            <a:avLst/>
          </a:prstGeom>
          <a:noFill/>
          <a:ln>
            <a:noFill/>
          </a:ln>
        </p:spPr>
        <p:txBody>
          <a:bodyPr wrap="square" rtlCol="0">
            <a:spAutoFit/>
          </a:bodyPr>
          <a:lstStyle/>
          <a:p>
            <a:r>
              <a:rPr lang="en-US" sz="1600" i="1" dirty="0">
                <a:solidFill>
                  <a:srgbClr val="000000"/>
                </a:solidFill>
              </a:rPr>
              <a:t>exon</a:t>
            </a:r>
          </a:p>
        </p:txBody>
      </p:sp>
      <p:sp>
        <p:nvSpPr>
          <p:cNvPr id="17" name="TextBox 16"/>
          <p:cNvSpPr txBox="1"/>
          <p:nvPr/>
        </p:nvSpPr>
        <p:spPr>
          <a:xfrm>
            <a:off x="7104112" y="1794302"/>
            <a:ext cx="1224136" cy="338554"/>
          </a:xfrm>
          <a:prstGeom prst="rect">
            <a:avLst/>
          </a:prstGeom>
          <a:noFill/>
          <a:ln>
            <a:noFill/>
          </a:ln>
        </p:spPr>
        <p:txBody>
          <a:bodyPr wrap="square" rtlCol="0">
            <a:spAutoFit/>
          </a:bodyPr>
          <a:lstStyle/>
          <a:p>
            <a:r>
              <a:rPr lang="en-US" sz="1600" i="1" dirty="0">
                <a:solidFill>
                  <a:srgbClr val="000000"/>
                </a:solidFill>
              </a:rPr>
              <a:t>exon</a:t>
            </a:r>
          </a:p>
        </p:txBody>
      </p:sp>
      <p:sp>
        <p:nvSpPr>
          <p:cNvPr id="18" name="TextBox 17"/>
          <p:cNvSpPr txBox="1"/>
          <p:nvPr/>
        </p:nvSpPr>
        <p:spPr>
          <a:xfrm>
            <a:off x="8544272" y="1794302"/>
            <a:ext cx="1224136" cy="338554"/>
          </a:xfrm>
          <a:prstGeom prst="rect">
            <a:avLst/>
          </a:prstGeom>
          <a:noFill/>
          <a:ln>
            <a:noFill/>
          </a:ln>
        </p:spPr>
        <p:txBody>
          <a:bodyPr wrap="square" rtlCol="0">
            <a:spAutoFit/>
          </a:bodyPr>
          <a:lstStyle/>
          <a:p>
            <a:r>
              <a:rPr lang="en-US" sz="1600" i="1" dirty="0">
                <a:solidFill>
                  <a:srgbClr val="000000"/>
                </a:solidFill>
              </a:rPr>
              <a:t>exon</a:t>
            </a:r>
          </a:p>
        </p:txBody>
      </p:sp>
      <p:sp>
        <p:nvSpPr>
          <p:cNvPr id="19" name="Rounded Rectangle 18"/>
          <p:cNvSpPr/>
          <p:nvPr/>
        </p:nvSpPr>
        <p:spPr bwMode="auto">
          <a:xfrm>
            <a:off x="4079777" y="3861049"/>
            <a:ext cx="1148757" cy="306229"/>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a:lstStyle/>
          <a:p>
            <a:endParaRPr lang="en-US"/>
          </a:p>
        </p:txBody>
      </p:sp>
      <p:sp>
        <p:nvSpPr>
          <p:cNvPr id="20" name="Rounded Rectangle 19"/>
          <p:cNvSpPr/>
          <p:nvPr/>
        </p:nvSpPr>
        <p:spPr bwMode="auto">
          <a:xfrm>
            <a:off x="5231905" y="3861049"/>
            <a:ext cx="1148757" cy="306229"/>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a:lstStyle/>
          <a:p>
            <a:endParaRPr lang="en-US"/>
          </a:p>
        </p:txBody>
      </p:sp>
      <p:sp>
        <p:nvSpPr>
          <p:cNvPr id="21" name="Rounded Rectangle 20"/>
          <p:cNvSpPr/>
          <p:nvPr/>
        </p:nvSpPr>
        <p:spPr bwMode="auto">
          <a:xfrm>
            <a:off x="6384033" y="3861049"/>
            <a:ext cx="1148757" cy="306229"/>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a:lstStyle/>
          <a:p>
            <a:endParaRPr lang="en-US"/>
          </a:p>
        </p:txBody>
      </p:sp>
      <p:sp>
        <p:nvSpPr>
          <p:cNvPr id="24" name="TextBox 23"/>
          <p:cNvSpPr txBox="1"/>
          <p:nvPr/>
        </p:nvSpPr>
        <p:spPr>
          <a:xfrm>
            <a:off x="2639616" y="1700808"/>
            <a:ext cx="432048" cy="338554"/>
          </a:xfrm>
          <a:prstGeom prst="rect">
            <a:avLst/>
          </a:prstGeom>
          <a:noFill/>
          <a:ln>
            <a:noFill/>
          </a:ln>
        </p:spPr>
        <p:txBody>
          <a:bodyPr wrap="square" rtlCol="0">
            <a:spAutoFit/>
          </a:bodyPr>
          <a:lstStyle/>
          <a:p>
            <a:r>
              <a:rPr lang="en-US" sz="1600" dirty="0"/>
              <a:t>5’</a:t>
            </a:r>
          </a:p>
        </p:txBody>
      </p:sp>
      <p:sp>
        <p:nvSpPr>
          <p:cNvPr id="25" name="TextBox 24"/>
          <p:cNvSpPr txBox="1"/>
          <p:nvPr/>
        </p:nvSpPr>
        <p:spPr>
          <a:xfrm>
            <a:off x="9912424" y="1700808"/>
            <a:ext cx="432048" cy="338554"/>
          </a:xfrm>
          <a:prstGeom prst="rect">
            <a:avLst/>
          </a:prstGeom>
          <a:noFill/>
          <a:ln>
            <a:noFill/>
          </a:ln>
        </p:spPr>
        <p:txBody>
          <a:bodyPr wrap="square" rtlCol="0">
            <a:spAutoFit/>
          </a:bodyPr>
          <a:lstStyle/>
          <a:p>
            <a:r>
              <a:rPr lang="en-US" sz="1600" dirty="0"/>
              <a:t>3’</a:t>
            </a:r>
          </a:p>
        </p:txBody>
      </p:sp>
      <p:sp>
        <p:nvSpPr>
          <p:cNvPr id="26" name="TextBox 25"/>
          <p:cNvSpPr txBox="1"/>
          <p:nvPr/>
        </p:nvSpPr>
        <p:spPr>
          <a:xfrm>
            <a:off x="3719736" y="3717032"/>
            <a:ext cx="432048" cy="338554"/>
          </a:xfrm>
          <a:prstGeom prst="rect">
            <a:avLst/>
          </a:prstGeom>
          <a:noFill/>
          <a:ln>
            <a:noFill/>
          </a:ln>
        </p:spPr>
        <p:txBody>
          <a:bodyPr wrap="square" rtlCol="0">
            <a:spAutoFit/>
          </a:bodyPr>
          <a:lstStyle/>
          <a:p>
            <a:r>
              <a:rPr lang="en-US" sz="1600" dirty="0"/>
              <a:t>5’</a:t>
            </a:r>
          </a:p>
        </p:txBody>
      </p:sp>
      <p:sp>
        <p:nvSpPr>
          <p:cNvPr id="27" name="TextBox 26"/>
          <p:cNvSpPr txBox="1"/>
          <p:nvPr/>
        </p:nvSpPr>
        <p:spPr>
          <a:xfrm>
            <a:off x="8904312" y="3717032"/>
            <a:ext cx="432048" cy="338554"/>
          </a:xfrm>
          <a:prstGeom prst="rect">
            <a:avLst/>
          </a:prstGeom>
          <a:noFill/>
          <a:ln>
            <a:noFill/>
          </a:ln>
        </p:spPr>
        <p:txBody>
          <a:bodyPr wrap="square" rtlCol="0">
            <a:spAutoFit/>
          </a:bodyPr>
          <a:lstStyle/>
          <a:p>
            <a:r>
              <a:rPr lang="en-US" sz="1600" dirty="0"/>
              <a:t>3’</a:t>
            </a:r>
          </a:p>
        </p:txBody>
      </p:sp>
      <p:sp>
        <p:nvSpPr>
          <p:cNvPr id="30" name="TextBox 29"/>
          <p:cNvSpPr txBox="1"/>
          <p:nvPr/>
        </p:nvSpPr>
        <p:spPr>
          <a:xfrm>
            <a:off x="3431704" y="1988841"/>
            <a:ext cx="1152128" cy="830997"/>
          </a:xfrm>
          <a:prstGeom prst="rect">
            <a:avLst/>
          </a:prstGeom>
          <a:noFill/>
          <a:ln>
            <a:noFill/>
          </a:ln>
        </p:spPr>
        <p:txBody>
          <a:bodyPr wrap="square" rtlCol="0">
            <a:spAutoFit/>
          </a:bodyPr>
          <a:lstStyle/>
          <a:p>
            <a:r>
              <a:rPr lang="en-US" sz="1600" dirty="0"/>
              <a:t>TF binding site</a:t>
            </a:r>
          </a:p>
        </p:txBody>
      </p:sp>
      <p:sp>
        <p:nvSpPr>
          <p:cNvPr id="31" name="Plaque 30"/>
          <p:cNvSpPr/>
          <p:nvPr/>
        </p:nvSpPr>
        <p:spPr bwMode="auto">
          <a:xfrm rot="21213699">
            <a:off x="3317747" y="1445846"/>
            <a:ext cx="621929" cy="571086"/>
          </a:xfrm>
          <a:prstGeom prst="plaque">
            <a:avLst/>
          </a:prstGeom>
          <a:solidFill>
            <a:srgbClr val="FF0000"/>
          </a:solidFill>
          <a:ln w="9525" cap="flat" cmpd="sng" algn="ctr">
            <a:solidFill>
              <a:schemeClr val="tx1"/>
            </a:solidFill>
            <a:prstDash val="solid"/>
            <a:round/>
            <a:headEnd type="none" w="med" len="med"/>
            <a:tailEnd type="none" w="med" len="med"/>
          </a:ln>
          <a:effectLst/>
        </p:spPr>
        <p:txBody>
          <a:bodyPr/>
          <a:lstStyle/>
          <a:p>
            <a:endParaRPr lang="en-US"/>
          </a:p>
        </p:txBody>
      </p:sp>
      <p:sp>
        <p:nvSpPr>
          <p:cNvPr id="32" name="TextBox 31"/>
          <p:cNvSpPr txBox="1"/>
          <p:nvPr/>
        </p:nvSpPr>
        <p:spPr>
          <a:xfrm>
            <a:off x="3431704" y="1556792"/>
            <a:ext cx="1224136" cy="338554"/>
          </a:xfrm>
          <a:prstGeom prst="rect">
            <a:avLst/>
          </a:prstGeom>
          <a:noFill/>
          <a:ln>
            <a:noFill/>
          </a:ln>
        </p:spPr>
        <p:txBody>
          <a:bodyPr wrap="square" rtlCol="0">
            <a:spAutoFit/>
          </a:bodyPr>
          <a:lstStyle/>
          <a:p>
            <a:r>
              <a:rPr lang="en-US" sz="1600" i="1" dirty="0"/>
              <a:t>TF</a:t>
            </a:r>
          </a:p>
        </p:txBody>
      </p:sp>
      <p:cxnSp>
        <p:nvCxnSpPr>
          <p:cNvPr id="35" name="Straight Connector 34"/>
          <p:cNvCxnSpPr/>
          <p:nvPr/>
        </p:nvCxnSpPr>
        <p:spPr bwMode="auto">
          <a:xfrm>
            <a:off x="6023992" y="2492896"/>
            <a:ext cx="504056" cy="1008112"/>
          </a:xfrm>
          <a:prstGeom prst="line">
            <a:avLst/>
          </a:prstGeom>
          <a:solidFill>
            <a:schemeClr val="accent1"/>
          </a:solidFill>
          <a:ln w="28575" cap="flat" cmpd="sng" algn="ctr">
            <a:solidFill>
              <a:schemeClr val="tx1"/>
            </a:solidFill>
            <a:prstDash val="dash"/>
            <a:round/>
            <a:headEnd type="none" w="med" len="med"/>
            <a:tailEnd type="arrow" w="med" len="med"/>
          </a:ln>
          <a:effectLst/>
        </p:spPr>
      </p:cxnSp>
      <p:cxnSp>
        <p:nvCxnSpPr>
          <p:cNvPr id="36" name="Straight Connector 35"/>
          <p:cNvCxnSpPr/>
          <p:nvPr/>
        </p:nvCxnSpPr>
        <p:spPr bwMode="auto">
          <a:xfrm>
            <a:off x="7104112" y="4437112"/>
            <a:ext cx="360040" cy="792088"/>
          </a:xfrm>
          <a:prstGeom prst="line">
            <a:avLst/>
          </a:prstGeom>
          <a:solidFill>
            <a:schemeClr val="accent1"/>
          </a:solidFill>
          <a:ln w="28575" cap="flat" cmpd="sng" algn="ctr">
            <a:solidFill>
              <a:schemeClr val="tx1"/>
            </a:solidFill>
            <a:prstDash val="dash"/>
            <a:round/>
            <a:headEnd type="none" w="med" len="med"/>
            <a:tailEnd type="arrow" w="med" len="med"/>
          </a:ln>
          <a:effectLst/>
        </p:spPr>
      </p:cxnSp>
      <p:sp>
        <p:nvSpPr>
          <p:cNvPr id="38" name="TextBox 37"/>
          <p:cNvSpPr txBox="1"/>
          <p:nvPr/>
        </p:nvSpPr>
        <p:spPr>
          <a:xfrm>
            <a:off x="7320136" y="4653136"/>
            <a:ext cx="2088232" cy="338554"/>
          </a:xfrm>
          <a:prstGeom prst="rect">
            <a:avLst/>
          </a:prstGeom>
          <a:noFill/>
          <a:ln>
            <a:noFill/>
          </a:ln>
        </p:spPr>
        <p:txBody>
          <a:bodyPr wrap="square" rtlCol="0">
            <a:spAutoFit/>
          </a:bodyPr>
          <a:lstStyle/>
          <a:p>
            <a:r>
              <a:rPr lang="en-US" sz="1600" i="1" dirty="0"/>
              <a:t>translation</a:t>
            </a:r>
          </a:p>
        </p:txBody>
      </p:sp>
      <p:sp>
        <p:nvSpPr>
          <p:cNvPr id="34" name="TextBox 33"/>
          <p:cNvSpPr txBox="1"/>
          <p:nvPr/>
        </p:nvSpPr>
        <p:spPr>
          <a:xfrm>
            <a:off x="6384032" y="2780929"/>
            <a:ext cx="2088232" cy="584775"/>
          </a:xfrm>
          <a:prstGeom prst="rect">
            <a:avLst/>
          </a:prstGeom>
          <a:noFill/>
          <a:ln>
            <a:noFill/>
          </a:ln>
        </p:spPr>
        <p:txBody>
          <a:bodyPr wrap="square" rtlCol="0">
            <a:spAutoFit/>
          </a:bodyPr>
          <a:lstStyle/>
          <a:p>
            <a:r>
              <a:rPr lang="en-US" sz="1600" i="1" dirty="0"/>
              <a:t>transcription, splicing</a:t>
            </a:r>
          </a:p>
        </p:txBody>
      </p:sp>
      <p:grpSp>
        <p:nvGrpSpPr>
          <p:cNvPr id="41" name="Group 40">
            <a:extLst>
              <a:ext uri="{FF2B5EF4-FFF2-40B4-BE49-F238E27FC236}">
                <a16:creationId xmlns:a16="http://schemas.microsoft.com/office/drawing/2014/main" id="{3D97BD41-0BE8-A840-BF87-5652A86B70F9}"/>
              </a:ext>
            </a:extLst>
          </p:cNvPr>
          <p:cNvGrpSpPr/>
          <p:nvPr/>
        </p:nvGrpSpPr>
        <p:grpSpPr>
          <a:xfrm>
            <a:off x="6703578" y="5444548"/>
            <a:ext cx="1408646" cy="851996"/>
            <a:chOff x="6703578" y="5444548"/>
            <a:chExt cx="1408646" cy="851996"/>
          </a:xfrm>
        </p:grpSpPr>
        <p:sp>
          <p:nvSpPr>
            <p:cNvPr id="42" name="Plaque 41">
              <a:extLst>
                <a:ext uri="{FF2B5EF4-FFF2-40B4-BE49-F238E27FC236}">
                  <a16:creationId xmlns:a16="http://schemas.microsoft.com/office/drawing/2014/main" id="{69D589BD-9A76-DB4F-ABD7-B3416673E252}"/>
                </a:ext>
              </a:extLst>
            </p:cNvPr>
            <p:cNvSpPr/>
            <p:nvPr/>
          </p:nvSpPr>
          <p:spPr bwMode="auto">
            <a:xfrm rot="372142">
              <a:off x="6703578" y="5444548"/>
              <a:ext cx="1366621" cy="851996"/>
            </a:xfrm>
            <a:prstGeom prst="plaque">
              <a:avLst/>
            </a:prstGeom>
            <a:solidFill>
              <a:schemeClr val="accent5">
                <a:lumMod val="75000"/>
              </a:schemeClr>
            </a:solidFill>
            <a:ln w="9525" cap="flat" cmpd="sng" algn="ctr">
              <a:solidFill>
                <a:schemeClr val="tx1"/>
              </a:solidFill>
              <a:prstDash val="solid"/>
              <a:round/>
              <a:headEnd type="none" w="med" len="med"/>
              <a:tailEnd type="none" w="med" len="med"/>
            </a:ln>
            <a:effectLst/>
          </p:spPr>
          <p:txBody>
            <a:bodyPr/>
            <a:lstStyle/>
            <a:p>
              <a:endParaRPr lang="en-US"/>
            </a:p>
          </p:txBody>
        </p:sp>
        <p:sp>
          <p:nvSpPr>
            <p:cNvPr id="43" name="TextBox 42">
              <a:extLst>
                <a:ext uri="{FF2B5EF4-FFF2-40B4-BE49-F238E27FC236}">
                  <a16:creationId xmlns:a16="http://schemas.microsoft.com/office/drawing/2014/main" id="{E1E5DB65-70F2-C047-A801-B9455118854B}"/>
                </a:ext>
              </a:extLst>
            </p:cNvPr>
            <p:cNvSpPr txBox="1"/>
            <p:nvPr/>
          </p:nvSpPr>
          <p:spPr>
            <a:xfrm>
              <a:off x="6888088" y="5661248"/>
              <a:ext cx="1224136" cy="400110"/>
            </a:xfrm>
            <a:prstGeom prst="rect">
              <a:avLst/>
            </a:prstGeom>
            <a:noFill/>
            <a:ln>
              <a:noFill/>
            </a:ln>
          </p:spPr>
          <p:txBody>
            <a:bodyPr wrap="square" rtlCol="0">
              <a:spAutoFit/>
            </a:bodyPr>
            <a:lstStyle/>
            <a:p>
              <a:r>
                <a:rPr lang="en-US" sz="2000" dirty="0">
                  <a:solidFill>
                    <a:schemeClr val="bg2"/>
                  </a:solidFill>
                </a:rPr>
                <a:t>protein</a:t>
              </a:r>
            </a:p>
          </p:txBody>
        </p:sp>
      </p:grpSp>
    </p:spTree>
    <p:extLst>
      <p:ext uri="{BB962C8B-B14F-4D97-AF65-F5344CB8AC3E}">
        <p14:creationId xmlns:p14="http://schemas.microsoft.com/office/powerpoint/2010/main" val="16108418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2"/>
          <p:cNvSpPr>
            <a:spLocks noGrp="1" noChangeArrowheads="1"/>
          </p:cNvSpPr>
          <p:nvPr>
            <p:ph type="title"/>
          </p:nvPr>
        </p:nvSpPr>
        <p:spPr/>
        <p:txBody>
          <a:bodyPr/>
          <a:lstStyle/>
          <a:p>
            <a:pPr algn="l" eaLnBrk="1" hangingPunct="1"/>
            <a:r>
              <a:rPr lang="en-US" sz="3200" dirty="0"/>
              <a:t>Gene Expression</a:t>
            </a:r>
          </a:p>
        </p:txBody>
      </p:sp>
      <p:sp>
        <p:nvSpPr>
          <p:cNvPr id="4" name="TextBox 3"/>
          <p:cNvSpPr txBox="1"/>
          <p:nvPr/>
        </p:nvSpPr>
        <p:spPr>
          <a:xfrm>
            <a:off x="1703512" y="1772816"/>
            <a:ext cx="1224136" cy="400110"/>
          </a:xfrm>
          <a:prstGeom prst="rect">
            <a:avLst/>
          </a:prstGeom>
          <a:noFill/>
          <a:ln>
            <a:noFill/>
          </a:ln>
        </p:spPr>
        <p:txBody>
          <a:bodyPr wrap="square" rtlCol="0">
            <a:spAutoFit/>
          </a:bodyPr>
          <a:lstStyle/>
          <a:p>
            <a:r>
              <a:rPr lang="en-US" sz="2000" dirty="0"/>
              <a:t>DNA</a:t>
            </a:r>
          </a:p>
        </p:txBody>
      </p:sp>
      <p:cxnSp>
        <p:nvCxnSpPr>
          <p:cNvPr id="7" name="Straight Connector 6"/>
          <p:cNvCxnSpPr/>
          <p:nvPr/>
        </p:nvCxnSpPr>
        <p:spPr bwMode="auto">
          <a:xfrm>
            <a:off x="2855640" y="1988840"/>
            <a:ext cx="7107076" cy="0"/>
          </a:xfrm>
          <a:prstGeom prst="line">
            <a:avLst/>
          </a:prstGeom>
          <a:solidFill>
            <a:schemeClr val="accent1"/>
          </a:solidFill>
          <a:ln w="38100" cap="flat" cmpd="sng" algn="ctr">
            <a:solidFill>
              <a:schemeClr val="tx1"/>
            </a:solidFill>
            <a:prstDash val="solid"/>
            <a:round/>
            <a:headEnd type="none" w="med" len="med"/>
            <a:tailEnd type="none" w="med" len="med"/>
          </a:ln>
          <a:effectLst/>
        </p:spPr>
      </p:cxnSp>
      <p:sp>
        <p:nvSpPr>
          <p:cNvPr id="13" name="Rounded Rectangle 12"/>
          <p:cNvSpPr/>
          <p:nvPr/>
        </p:nvSpPr>
        <p:spPr bwMode="auto">
          <a:xfrm>
            <a:off x="5303913" y="1844825"/>
            <a:ext cx="1148757" cy="306229"/>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a:lstStyle/>
          <a:p>
            <a:endParaRPr lang="en-US"/>
          </a:p>
        </p:txBody>
      </p:sp>
      <p:sp>
        <p:nvSpPr>
          <p:cNvPr id="14" name="Rounded Rectangle 13"/>
          <p:cNvSpPr/>
          <p:nvPr/>
        </p:nvSpPr>
        <p:spPr bwMode="auto">
          <a:xfrm>
            <a:off x="6816081" y="1844825"/>
            <a:ext cx="1148757" cy="306229"/>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a:lstStyle/>
          <a:p>
            <a:endParaRPr lang="en-US"/>
          </a:p>
        </p:txBody>
      </p:sp>
      <p:sp>
        <p:nvSpPr>
          <p:cNvPr id="15" name="Rounded Rectangle 14"/>
          <p:cNvSpPr/>
          <p:nvPr/>
        </p:nvSpPr>
        <p:spPr bwMode="auto">
          <a:xfrm>
            <a:off x="8256241" y="1844825"/>
            <a:ext cx="1148757" cy="306229"/>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a:lstStyle/>
          <a:p>
            <a:endParaRPr lang="en-US"/>
          </a:p>
        </p:txBody>
      </p:sp>
      <p:sp>
        <p:nvSpPr>
          <p:cNvPr id="16" name="TextBox 15"/>
          <p:cNvSpPr txBox="1"/>
          <p:nvPr/>
        </p:nvSpPr>
        <p:spPr>
          <a:xfrm>
            <a:off x="5519936" y="1796118"/>
            <a:ext cx="1224136" cy="338554"/>
          </a:xfrm>
          <a:prstGeom prst="rect">
            <a:avLst/>
          </a:prstGeom>
          <a:noFill/>
          <a:ln>
            <a:noFill/>
          </a:ln>
        </p:spPr>
        <p:txBody>
          <a:bodyPr wrap="square" rtlCol="0">
            <a:spAutoFit/>
          </a:bodyPr>
          <a:lstStyle/>
          <a:p>
            <a:r>
              <a:rPr lang="en-US" sz="1600" i="1" dirty="0">
                <a:solidFill>
                  <a:srgbClr val="000000"/>
                </a:solidFill>
              </a:rPr>
              <a:t>exon</a:t>
            </a:r>
          </a:p>
        </p:txBody>
      </p:sp>
      <p:sp>
        <p:nvSpPr>
          <p:cNvPr id="17" name="TextBox 16"/>
          <p:cNvSpPr txBox="1"/>
          <p:nvPr/>
        </p:nvSpPr>
        <p:spPr>
          <a:xfrm>
            <a:off x="7104112" y="1794302"/>
            <a:ext cx="1224136" cy="338554"/>
          </a:xfrm>
          <a:prstGeom prst="rect">
            <a:avLst/>
          </a:prstGeom>
          <a:noFill/>
          <a:ln>
            <a:noFill/>
          </a:ln>
        </p:spPr>
        <p:txBody>
          <a:bodyPr wrap="square" rtlCol="0">
            <a:spAutoFit/>
          </a:bodyPr>
          <a:lstStyle/>
          <a:p>
            <a:r>
              <a:rPr lang="en-US" sz="1600" i="1" dirty="0">
                <a:solidFill>
                  <a:srgbClr val="000000"/>
                </a:solidFill>
              </a:rPr>
              <a:t>exon</a:t>
            </a:r>
          </a:p>
        </p:txBody>
      </p:sp>
      <p:sp>
        <p:nvSpPr>
          <p:cNvPr id="18" name="TextBox 17"/>
          <p:cNvSpPr txBox="1"/>
          <p:nvPr/>
        </p:nvSpPr>
        <p:spPr>
          <a:xfrm>
            <a:off x="8544272" y="1794302"/>
            <a:ext cx="1224136" cy="338554"/>
          </a:xfrm>
          <a:prstGeom prst="rect">
            <a:avLst/>
          </a:prstGeom>
          <a:noFill/>
          <a:ln>
            <a:noFill/>
          </a:ln>
        </p:spPr>
        <p:txBody>
          <a:bodyPr wrap="square" rtlCol="0">
            <a:spAutoFit/>
          </a:bodyPr>
          <a:lstStyle/>
          <a:p>
            <a:r>
              <a:rPr lang="en-US" sz="1600" i="1" dirty="0">
                <a:solidFill>
                  <a:srgbClr val="000000"/>
                </a:solidFill>
              </a:rPr>
              <a:t>exon</a:t>
            </a:r>
          </a:p>
        </p:txBody>
      </p:sp>
      <p:sp>
        <p:nvSpPr>
          <p:cNvPr id="24" name="TextBox 23"/>
          <p:cNvSpPr txBox="1"/>
          <p:nvPr/>
        </p:nvSpPr>
        <p:spPr>
          <a:xfrm>
            <a:off x="2639616" y="1700808"/>
            <a:ext cx="432048" cy="338554"/>
          </a:xfrm>
          <a:prstGeom prst="rect">
            <a:avLst/>
          </a:prstGeom>
          <a:noFill/>
          <a:ln>
            <a:noFill/>
          </a:ln>
        </p:spPr>
        <p:txBody>
          <a:bodyPr wrap="square" rtlCol="0">
            <a:spAutoFit/>
          </a:bodyPr>
          <a:lstStyle/>
          <a:p>
            <a:r>
              <a:rPr lang="en-US" sz="1600" dirty="0"/>
              <a:t>5’</a:t>
            </a:r>
          </a:p>
        </p:txBody>
      </p:sp>
      <p:sp>
        <p:nvSpPr>
          <p:cNvPr id="25" name="TextBox 24"/>
          <p:cNvSpPr txBox="1"/>
          <p:nvPr/>
        </p:nvSpPr>
        <p:spPr>
          <a:xfrm>
            <a:off x="9912424" y="1700808"/>
            <a:ext cx="432048" cy="338554"/>
          </a:xfrm>
          <a:prstGeom prst="rect">
            <a:avLst/>
          </a:prstGeom>
          <a:noFill/>
          <a:ln>
            <a:noFill/>
          </a:ln>
        </p:spPr>
        <p:txBody>
          <a:bodyPr wrap="square" rtlCol="0">
            <a:spAutoFit/>
          </a:bodyPr>
          <a:lstStyle/>
          <a:p>
            <a:r>
              <a:rPr lang="en-US" sz="1600" dirty="0"/>
              <a:t>3’</a:t>
            </a:r>
          </a:p>
        </p:txBody>
      </p:sp>
      <p:sp>
        <p:nvSpPr>
          <p:cNvPr id="30" name="TextBox 29"/>
          <p:cNvSpPr txBox="1"/>
          <p:nvPr/>
        </p:nvSpPr>
        <p:spPr>
          <a:xfrm>
            <a:off x="3431704" y="1988841"/>
            <a:ext cx="1152128" cy="830997"/>
          </a:xfrm>
          <a:prstGeom prst="rect">
            <a:avLst/>
          </a:prstGeom>
          <a:noFill/>
          <a:ln>
            <a:noFill/>
          </a:ln>
        </p:spPr>
        <p:txBody>
          <a:bodyPr wrap="square" rtlCol="0">
            <a:spAutoFit/>
          </a:bodyPr>
          <a:lstStyle/>
          <a:p>
            <a:r>
              <a:rPr lang="en-US" sz="1600" dirty="0"/>
              <a:t>TF binding site</a:t>
            </a:r>
          </a:p>
        </p:txBody>
      </p:sp>
      <p:sp>
        <p:nvSpPr>
          <p:cNvPr id="35" name="Explosion 1 34"/>
          <p:cNvSpPr/>
          <p:nvPr/>
        </p:nvSpPr>
        <p:spPr bwMode="auto">
          <a:xfrm>
            <a:off x="3287689" y="1772817"/>
            <a:ext cx="224305" cy="326283"/>
          </a:xfrm>
          <a:prstGeom prst="irregularSeal1">
            <a:avLst/>
          </a:prstGeom>
          <a:solidFill>
            <a:srgbClr val="800000"/>
          </a:solidFill>
          <a:ln w="9525" cap="flat" cmpd="sng" algn="ctr">
            <a:solidFill>
              <a:schemeClr val="tx1"/>
            </a:solidFill>
            <a:prstDash val="solid"/>
            <a:round/>
            <a:headEnd type="none" w="med" len="med"/>
            <a:tailEnd type="none" w="med" len="med"/>
          </a:ln>
          <a:effectLst/>
        </p:spPr>
        <p:txBody>
          <a:bodyPr/>
          <a:lstStyle/>
          <a:p>
            <a:endParaRPr lang="en-US"/>
          </a:p>
        </p:txBody>
      </p:sp>
      <p:sp>
        <p:nvSpPr>
          <p:cNvPr id="36" name="Explosion 1 35"/>
          <p:cNvSpPr/>
          <p:nvPr/>
        </p:nvSpPr>
        <p:spPr bwMode="auto">
          <a:xfrm>
            <a:off x="3440089" y="1772817"/>
            <a:ext cx="224305" cy="326283"/>
          </a:xfrm>
          <a:prstGeom prst="irregularSeal1">
            <a:avLst/>
          </a:prstGeom>
          <a:solidFill>
            <a:srgbClr val="800000"/>
          </a:solidFill>
          <a:ln w="9525" cap="flat" cmpd="sng" algn="ctr">
            <a:solidFill>
              <a:schemeClr val="tx1"/>
            </a:solidFill>
            <a:prstDash val="solid"/>
            <a:round/>
            <a:headEnd type="none" w="med" len="med"/>
            <a:tailEnd type="none" w="med" len="med"/>
          </a:ln>
          <a:effectLst/>
        </p:spPr>
        <p:txBody>
          <a:bodyPr/>
          <a:lstStyle/>
          <a:p>
            <a:endParaRPr lang="en-US"/>
          </a:p>
        </p:txBody>
      </p:sp>
      <p:sp>
        <p:nvSpPr>
          <p:cNvPr id="37" name="Explosion 1 36"/>
          <p:cNvSpPr/>
          <p:nvPr/>
        </p:nvSpPr>
        <p:spPr bwMode="auto">
          <a:xfrm>
            <a:off x="3631064" y="1772817"/>
            <a:ext cx="224305" cy="326283"/>
          </a:xfrm>
          <a:prstGeom prst="irregularSeal1">
            <a:avLst/>
          </a:prstGeom>
          <a:solidFill>
            <a:srgbClr val="800000"/>
          </a:solidFill>
          <a:ln w="9525" cap="flat" cmpd="sng" algn="ctr">
            <a:solidFill>
              <a:schemeClr val="tx1"/>
            </a:solidFill>
            <a:prstDash val="solid"/>
            <a:round/>
            <a:headEnd type="none" w="med" len="med"/>
            <a:tailEnd type="none" w="med" len="med"/>
          </a:ln>
          <a:effectLst/>
        </p:spPr>
        <p:txBody>
          <a:bodyPr/>
          <a:lstStyle/>
          <a:p>
            <a:endParaRPr lang="en-US"/>
          </a:p>
        </p:txBody>
      </p:sp>
      <p:sp>
        <p:nvSpPr>
          <p:cNvPr id="38" name="Explosion 1 37"/>
          <p:cNvSpPr/>
          <p:nvPr/>
        </p:nvSpPr>
        <p:spPr bwMode="auto">
          <a:xfrm>
            <a:off x="3783464" y="1772817"/>
            <a:ext cx="224305" cy="326283"/>
          </a:xfrm>
          <a:prstGeom prst="irregularSeal1">
            <a:avLst/>
          </a:prstGeom>
          <a:solidFill>
            <a:srgbClr val="800000"/>
          </a:solidFill>
          <a:ln w="9525" cap="flat" cmpd="sng" algn="ctr">
            <a:solidFill>
              <a:schemeClr val="tx1"/>
            </a:solidFill>
            <a:prstDash val="solid"/>
            <a:round/>
            <a:headEnd type="none" w="med" len="med"/>
            <a:tailEnd type="none" w="med" len="med"/>
          </a:ln>
          <a:effectLst/>
        </p:spPr>
        <p:txBody>
          <a:bodyPr/>
          <a:lstStyle/>
          <a:p>
            <a:endParaRPr lang="en-US"/>
          </a:p>
        </p:txBody>
      </p:sp>
      <p:sp>
        <p:nvSpPr>
          <p:cNvPr id="39" name="Explosion 1 38"/>
          <p:cNvSpPr/>
          <p:nvPr/>
        </p:nvSpPr>
        <p:spPr bwMode="auto">
          <a:xfrm>
            <a:off x="4002756" y="1772817"/>
            <a:ext cx="224305" cy="326283"/>
          </a:xfrm>
          <a:prstGeom prst="irregularSeal1">
            <a:avLst/>
          </a:prstGeom>
          <a:solidFill>
            <a:srgbClr val="800000"/>
          </a:solidFill>
          <a:ln w="9525" cap="flat" cmpd="sng" algn="ctr">
            <a:solidFill>
              <a:schemeClr val="tx1"/>
            </a:solidFill>
            <a:prstDash val="solid"/>
            <a:round/>
            <a:headEnd type="none" w="med" len="med"/>
            <a:tailEnd type="none" w="med" len="med"/>
          </a:ln>
          <a:effectLst/>
        </p:spPr>
        <p:txBody>
          <a:bodyPr/>
          <a:lstStyle/>
          <a:p>
            <a:endParaRPr lang="en-US"/>
          </a:p>
        </p:txBody>
      </p:sp>
      <p:sp>
        <p:nvSpPr>
          <p:cNvPr id="40" name="Explosion 1 39"/>
          <p:cNvSpPr/>
          <p:nvPr/>
        </p:nvSpPr>
        <p:spPr bwMode="auto">
          <a:xfrm>
            <a:off x="4155156" y="1772817"/>
            <a:ext cx="224305" cy="326283"/>
          </a:xfrm>
          <a:prstGeom prst="irregularSeal1">
            <a:avLst/>
          </a:prstGeom>
          <a:solidFill>
            <a:srgbClr val="800000"/>
          </a:solidFill>
          <a:ln w="9525" cap="flat" cmpd="sng" algn="ctr">
            <a:solidFill>
              <a:schemeClr val="tx1"/>
            </a:solidFill>
            <a:prstDash val="solid"/>
            <a:round/>
            <a:headEnd type="none" w="med" len="med"/>
            <a:tailEnd type="none" w="med" len="med"/>
          </a:ln>
          <a:effectLst/>
        </p:spPr>
        <p:txBody>
          <a:bodyPr/>
          <a:lstStyle/>
          <a:p>
            <a:endParaRPr lang="en-US"/>
          </a:p>
        </p:txBody>
      </p:sp>
      <p:sp>
        <p:nvSpPr>
          <p:cNvPr id="45" name="TextBox 44"/>
          <p:cNvSpPr txBox="1"/>
          <p:nvPr/>
        </p:nvSpPr>
        <p:spPr>
          <a:xfrm>
            <a:off x="3791744" y="1484784"/>
            <a:ext cx="2088232" cy="338554"/>
          </a:xfrm>
          <a:prstGeom prst="rect">
            <a:avLst/>
          </a:prstGeom>
          <a:noFill/>
          <a:ln>
            <a:noFill/>
          </a:ln>
        </p:spPr>
        <p:txBody>
          <a:bodyPr wrap="square" rtlCol="0">
            <a:spAutoFit/>
          </a:bodyPr>
          <a:lstStyle/>
          <a:p>
            <a:r>
              <a:rPr lang="en-US" sz="1600" i="1" dirty="0"/>
              <a:t>methylation</a:t>
            </a:r>
          </a:p>
        </p:txBody>
      </p:sp>
    </p:spTree>
    <p:extLst>
      <p:ext uri="{BB962C8B-B14F-4D97-AF65-F5344CB8AC3E}">
        <p14:creationId xmlns:p14="http://schemas.microsoft.com/office/powerpoint/2010/main" val="29575563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2"/>
          <p:cNvSpPr>
            <a:spLocks noGrp="1" noChangeArrowheads="1"/>
          </p:cNvSpPr>
          <p:nvPr>
            <p:ph type="title"/>
          </p:nvPr>
        </p:nvSpPr>
        <p:spPr/>
        <p:txBody>
          <a:bodyPr/>
          <a:lstStyle/>
          <a:p>
            <a:pPr algn="l" eaLnBrk="1" hangingPunct="1"/>
            <a:r>
              <a:rPr lang="en-US" sz="3200" dirty="0"/>
              <a:t>Gene Expression</a:t>
            </a:r>
          </a:p>
        </p:txBody>
      </p:sp>
      <p:sp>
        <p:nvSpPr>
          <p:cNvPr id="4" name="TextBox 3"/>
          <p:cNvSpPr txBox="1"/>
          <p:nvPr/>
        </p:nvSpPr>
        <p:spPr>
          <a:xfrm>
            <a:off x="1703512" y="1772816"/>
            <a:ext cx="1224136" cy="400110"/>
          </a:xfrm>
          <a:prstGeom prst="rect">
            <a:avLst/>
          </a:prstGeom>
          <a:noFill/>
          <a:ln>
            <a:noFill/>
          </a:ln>
        </p:spPr>
        <p:txBody>
          <a:bodyPr wrap="square" rtlCol="0">
            <a:spAutoFit/>
          </a:bodyPr>
          <a:lstStyle/>
          <a:p>
            <a:r>
              <a:rPr lang="en-US" sz="2000" dirty="0"/>
              <a:t>DNA</a:t>
            </a:r>
          </a:p>
        </p:txBody>
      </p:sp>
      <p:cxnSp>
        <p:nvCxnSpPr>
          <p:cNvPr id="7" name="Straight Connector 6"/>
          <p:cNvCxnSpPr/>
          <p:nvPr/>
        </p:nvCxnSpPr>
        <p:spPr bwMode="auto">
          <a:xfrm>
            <a:off x="2855640" y="1988840"/>
            <a:ext cx="7107076" cy="0"/>
          </a:xfrm>
          <a:prstGeom prst="line">
            <a:avLst/>
          </a:prstGeom>
          <a:solidFill>
            <a:schemeClr val="accent1"/>
          </a:solidFill>
          <a:ln w="38100" cap="flat" cmpd="sng" algn="ctr">
            <a:solidFill>
              <a:schemeClr val="tx1"/>
            </a:solidFill>
            <a:prstDash val="solid"/>
            <a:round/>
            <a:headEnd type="none" w="med" len="med"/>
            <a:tailEnd type="none" w="med" len="med"/>
          </a:ln>
          <a:effectLst/>
        </p:spPr>
      </p:cxnSp>
      <p:sp>
        <p:nvSpPr>
          <p:cNvPr id="13" name="Rounded Rectangle 12"/>
          <p:cNvSpPr/>
          <p:nvPr/>
        </p:nvSpPr>
        <p:spPr bwMode="auto">
          <a:xfrm>
            <a:off x="5303913" y="1844825"/>
            <a:ext cx="1148757" cy="306229"/>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a:lstStyle/>
          <a:p>
            <a:endParaRPr lang="en-US"/>
          </a:p>
        </p:txBody>
      </p:sp>
      <p:sp>
        <p:nvSpPr>
          <p:cNvPr id="14" name="Rounded Rectangle 13"/>
          <p:cNvSpPr/>
          <p:nvPr/>
        </p:nvSpPr>
        <p:spPr bwMode="auto">
          <a:xfrm>
            <a:off x="6816081" y="1844825"/>
            <a:ext cx="1148757" cy="306229"/>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a:lstStyle/>
          <a:p>
            <a:endParaRPr lang="en-US"/>
          </a:p>
        </p:txBody>
      </p:sp>
      <p:sp>
        <p:nvSpPr>
          <p:cNvPr id="15" name="Rounded Rectangle 14"/>
          <p:cNvSpPr/>
          <p:nvPr/>
        </p:nvSpPr>
        <p:spPr bwMode="auto">
          <a:xfrm>
            <a:off x="8256241" y="1844825"/>
            <a:ext cx="1148757" cy="306229"/>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a:lstStyle/>
          <a:p>
            <a:endParaRPr lang="en-US"/>
          </a:p>
        </p:txBody>
      </p:sp>
      <p:sp>
        <p:nvSpPr>
          <p:cNvPr id="16" name="TextBox 15"/>
          <p:cNvSpPr txBox="1"/>
          <p:nvPr/>
        </p:nvSpPr>
        <p:spPr>
          <a:xfrm>
            <a:off x="5519936" y="1796118"/>
            <a:ext cx="1224136" cy="338554"/>
          </a:xfrm>
          <a:prstGeom prst="rect">
            <a:avLst/>
          </a:prstGeom>
          <a:noFill/>
          <a:ln>
            <a:noFill/>
          </a:ln>
        </p:spPr>
        <p:txBody>
          <a:bodyPr wrap="square" rtlCol="0">
            <a:spAutoFit/>
          </a:bodyPr>
          <a:lstStyle/>
          <a:p>
            <a:r>
              <a:rPr lang="en-US" sz="1600" i="1" dirty="0">
                <a:solidFill>
                  <a:srgbClr val="000000"/>
                </a:solidFill>
              </a:rPr>
              <a:t>exon</a:t>
            </a:r>
          </a:p>
        </p:txBody>
      </p:sp>
      <p:sp>
        <p:nvSpPr>
          <p:cNvPr id="17" name="TextBox 16"/>
          <p:cNvSpPr txBox="1"/>
          <p:nvPr/>
        </p:nvSpPr>
        <p:spPr>
          <a:xfrm>
            <a:off x="7104112" y="1794302"/>
            <a:ext cx="1224136" cy="338554"/>
          </a:xfrm>
          <a:prstGeom prst="rect">
            <a:avLst/>
          </a:prstGeom>
          <a:noFill/>
          <a:ln>
            <a:noFill/>
          </a:ln>
        </p:spPr>
        <p:txBody>
          <a:bodyPr wrap="square" rtlCol="0">
            <a:spAutoFit/>
          </a:bodyPr>
          <a:lstStyle/>
          <a:p>
            <a:r>
              <a:rPr lang="en-US" sz="1600" i="1" dirty="0">
                <a:solidFill>
                  <a:srgbClr val="000000"/>
                </a:solidFill>
              </a:rPr>
              <a:t>exon</a:t>
            </a:r>
          </a:p>
        </p:txBody>
      </p:sp>
      <p:sp>
        <p:nvSpPr>
          <p:cNvPr id="18" name="TextBox 17"/>
          <p:cNvSpPr txBox="1"/>
          <p:nvPr/>
        </p:nvSpPr>
        <p:spPr>
          <a:xfrm>
            <a:off x="8544272" y="1794302"/>
            <a:ext cx="1224136" cy="338554"/>
          </a:xfrm>
          <a:prstGeom prst="rect">
            <a:avLst/>
          </a:prstGeom>
          <a:noFill/>
          <a:ln>
            <a:noFill/>
          </a:ln>
        </p:spPr>
        <p:txBody>
          <a:bodyPr wrap="square" rtlCol="0">
            <a:spAutoFit/>
          </a:bodyPr>
          <a:lstStyle/>
          <a:p>
            <a:r>
              <a:rPr lang="en-US" sz="1600" i="1" dirty="0">
                <a:solidFill>
                  <a:srgbClr val="000000"/>
                </a:solidFill>
              </a:rPr>
              <a:t>exon</a:t>
            </a:r>
          </a:p>
        </p:txBody>
      </p:sp>
      <p:sp>
        <p:nvSpPr>
          <p:cNvPr id="24" name="TextBox 23"/>
          <p:cNvSpPr txBox="1"/>
          <p:nvPr/>
        </p:nvSpPr>
        <p:spPr>
          <a:xfrm>
            <a:off x="2639616" y="1700808"/>
            <a:ext cx="432048" cy="338554"/>
          </a:xfrm>
          <a:prstGeom prst="rect">
            <a:avLst/>
          </a:prstGeom>
          <a:noFill/>
          <a:ln>
            <a:noFill/>
          </a:ln>
        </p:spPr>
        <p:txBody>
          <a:bodyPr wrap="square" rtlCol="0">
            <a:spAutoFit/>
          </a:bodyPr>
          <a:lstStyle/>
          <a:p>
            <a:r>
              <a:rPr lang="en-US" sz="1600" dirty="0"/>
              <a:t>5’</a:t>
            </a:r>
          </a:p>
        </p:txBody>
      </p:sp>
      <p:sp>
        <p:nvSpPr>
          <p:cNvPr id="25" name="TextBox 24"/>
          <p:cNvSpPr txBox="1"/>
          <p:nvPr/>
        </p:nvSpPr>
        <p:spPr>
          <a:xfrm>
            <a:off x="9912424" y="1700808"/>
            <a:ext cx="432048" cy="338554"/>
          </a:xfrm>
          <a:prstGeom prst="rect">
            <a:avLst/>
          </a:prstGeom>
          <a:noFill/>
          <a:ln>
            <a:noFill/>
          </a:ln>
        </p:spPr>
        <p:txBody>
          <a:bodyPr wrap="square" rtlCol="0">
            <a:spAutoFit/>
          </a:bodyPr>
          <a:lstStyle/>
          <a:p>
            <a:r>
              <a:rPr lang="en-US" sz="1600" dirty="0"/>
              <a:t>3’</a:t>
            </a:r>
          </a:p>
        </p:txBody>
      </p:sp>
      <p:sp>
        <p:nvSpPr>
          <p:cNvPr id="30" name="TextBox 29"/>
          <p:cNvSpPr txBox="1"/>
          <p:nvPr/>
        </p:nvSpPr>
        <p:spPr>
          <a:xfrm>
            <a:off x="3431704" y="1988841"/>
            <a:ext cx="1152128" cy="830997"/>
          </a:xfrm>
          <a:prstGeom prst="rect">
            <a:avLst/>
          </a:prstGeom>
          <a:noFill/>
          <a:ln>
            <a:noFill/>
          </a:ln>
        </p:spPr>
        <p:txBody>
          <a:bodyPr wrap="square" rtlCol="0">
            <a:spAutoFit/>
          </a:bodyPr>
          <a:lstStyle/>
          <a:p>
            <a:r>
              <a:rPr lang="en-US" sz="1600" dirty="0"/>
              <a:t>TF binding site</a:t>
            </a:r>
          </a:p>
        </p:txBody>
      </p:sp>
      <p:sp>
        <p:nvSpPr>
          <p:cNvPr id="31" name="Plaque 30"/>
          <p:cNvSpPr/>
          <p:nvPr/>
        </p:nvSpPr>
        <p:spPr bwMode="auto">
          <a:xfrm rot="21213699">
            <a:off x="3173730" y="1013797"/>
            <a:ext cx="621929" cy="571086"/>
          </a:xfrm>
          <a:prstGeom prst="plaque">
            <a:avLst/>
          </a:prstGeom>
          <a:solidFill>
            <a:srgbClr val="FF0000"/>
          </a:solidFill>
          <a:ln w="9525" cap="flat" cmpd="sng" algn="ctr">
            <a:solidFill>
              <a:schemeClr val="tx1"/>
            </a:solidFill>
            <a:prstDash val="solid"/>
            <a:round/>
            <a:headEnd type="none" w="med" len="med"/>
            <a:tailEnd type="none" w="med" len="med"/>
          </a:ln>
          <a:effectLst/>
        </p:spPr>
        <p:txBody>
          <a:bodyPr/>
          <a:lstStyle/>
          <a:p>
            <a:endParaRPr lang="en-US"/>
          </a:p>
        </p:txBody>
      </p:sp>
      <p:sp>
        <p:nvSpPr>
          <p:cNvPr id="32" name="TextBox 31"/>
          <p:cNvSpPr txBox="1"/>
          <p:nvPr/>
        </p:nvSpPr>
        <p:spPr>
          <a:xfrm>
            <a:off x="3287687" y="1124743"/>
            <a:ext cx="1224136" cy="338554"/>
          </a:xfrm>
          <a:prstGeom prst="rect">
            <a:avLst/>
          </a:prstGeom>
          <a:noFill/>
          <a:ln>
            <a:noFill/>
          </a:ln>
        </p:spPr>
        <p:txBody>
          <a:bodyPr wrap="square" rtlCol="0">
            <a:spAutoFit/>
          </a:bodyPr>
          <a:lstStyle/>
          <a:p>
            <a:r>
              <a:rPr lang="en-US" sz="1600" i="1" dirty="0"/>
              <a:t>TF</a:t>
            </a:r>
          </a:p>
        </p:txBody>
      </p:sp>
      <p:sp>
        <p:nvSpPr>
          <p:cNvPr id="35" name="Explosion 1 34"/>
          <p:cNvSpPr/>
          <p:nvPr/>
        </p:nvSpPr>
        <p:spPr bwMode="auto">
          <a:xfrm>
            <a:off x="3287689" y="1772817"/>
            <a:ext cx="224305" cy="326283"/>
          </a:xfrm>
          <a:prstGeom prst="irregularSeal1">
            <a:avLst/>
          </a:prstGeom>
          <a:solidFill>
            <a:srgbClr val="800000"/>
          </a:solidFill>
          <a:ln w="9525" cap="flat" cmpd="sng" algn="ctr">
            <a:solidFill>
              <a:schemeClr val="tx1"/>
            </a:solidFill>
            <a:prstDash val="solid"/>
            <a:round/>
            <a:headEnd type="none" w="med" len="med"/>
            <a:tailEnd type="none" w="med" len="med"/>
          </a:ln>
          <a:effectLst/>
        </p:spPr>
        <p:txBody>
          <a:bodyPr/>
          <a:lstStyle/>
          <a:p>
            <a:endParaRPr lang="en-US"/>
          </a:p>
        </p:txBody>
      </p:sp>
      <p:sp>
        <p:nvSpPr>
          <p:cNvPr id="36" name="Explosion 1 35"/>
          <p:cNvSpPr/>
          <p:nvPr/>
        </p:nvSpPr>
        <p:spPr bwMode="auto">
          <a:xfrm>
            <a:off x="3440089" y="1772817"/>
            <a:ext cx="224305" cy="326283"/>
          </a:xfrm>
          <a:prstGeom prst="irregularSeal1">
            <a:avLst/>
          </a:prstGeom>
          <a:solidFill>
            <a:srgbClr val="800000"/>
          </a:solidFill>
          <a:ln w="9525" cap="flat" cmpd="sng" algn="ctr">
            <a:solidFill>
              <a:schemeClr val="tx1"/>
            </a:solidFill>
            <a:prstDash val="solid"/>
            <a:round/>
            <a:headEnd type="none" w="med" len="med"/>
            <a:tailEnd type="none" w="med" len="med"/>
          </a:ln>
          <a:effectLst/>
        </p:spPr>
        <p:txBody>
          <a:bodyPr/>
          <a:lstStyle/>
          <a:p>
            <a:endParaRPr lang="en-US"/>
          </a:p>
        </p:txBody>
      </p:sp>
      <p:sp>
        <p:nvSpPr>
          <p:cNvPr id="37" name="Explosion 1 36"/>
          <p:cNvSpPr/>
          <p:nvPr/>
        </p:nvSpPr>
        <p:spPr bwMode="auto">
          <a:xfrm>
            <a:off x="3631064" y="1772817"/>
            <a:ext cx="224305" cy="326283"/>
          </a:xfrm>
          <a:prstGeom prst="irregularSeal1">
            <a:avLst/>
          </a:prstGeom>
          <a:solidFill>
            <a:srgbClr val="800000"/>
          </a:solidFill>
          <a:ln w="9525" cap="flat" cmpd="sng" algn="ctr">
            <a:solidFill>
              <a:schemeClr val="tx1"/>
            </a:solidFill>
            <a:prstDash val="solid"/>
            <a:round/>
            <a:headEnd type="none" w="med" len="med"/>
            <a:tailEnd type="none" w="med" len="med"/>
          </a:ln>
          <a:effectLst/>
        </p:spPr>
        <p:txBody>
          <a:bodyPr/>
          <a:lstStyle/>
          <a:p>
            <a:endParaRPr lang="en-US"/>
          </a:p>
        </p:txBody>
      </p:sp>
      <p:sp>
        <p:nvSpPr>
          <p:cNvPr id="38" name="Explosion 1 37"/>
          <p:cNvSpPr/>
          <p:nvPr/>
        </p:nvSpPr>
        <p:spPr bwMode="auto">
          <a:xfrm>
            <a:off x="3783464" y="1772817"/>
            <a:ext cx="224305" cy="326283"/>
          </a:xfrm>
          <a:prstGeom prst="irregularSeal1">
            <a:avLst/>
          </a:prstGeom>
          <a:solidFill>
            <a:srgbClr val="800000"/>
          </a:solidFill>
          <a:ln w="9525" cap="flat" cmpd="sng" algn="ctr">
            <a:solidFill>
              <a:schemeClr val="tx1"/>
            </a:solidFill>
            <a:prstDash val="solid"/>
            <a:round/>
            <a:headEnd type="none" w="med" len="med"/>
            <a:tailEnd type="none" w="med" len="med"/>
          </a:ln>
          <a:effectLst/>
        </p:spPr>
        <p:txBody>
          <a:bodyPr/>
          <a:lstStyle/>
          <a:p>
            <a:endParaRPr lang="en-US"/>
          </a:p>
        </p:txBody>
      </p:sp>
      <p:sp>
        <p:nvSpPr>
          <p:cNvPr id="39" name="Explosion 1 38"/>
          <p:cNvSpPr/>
          <p:nvPr/>
        </p:nvSpPr>
        <p:spPr bwMode="auto">
          <a:xfrm>
            <a:off x="4002756" y="1772817"/>
            <a:ext cx="224305" cy="326283"/>
          </a:xfrm>
          <a:prstGeom prst="irregularSeal1">
            <a:avLst/>
          </a:prstGeom>
          <a:solidFill>
            <a:srgbClr val="800000"/>
          </a:solidFill>
          <a:ln w="9525" cap="flat" cmpd="sng" algn="ctr">
            <a:solidFill>
              <a:schemeClr val="tx1"/>
            </a:solidFill>
            <a:prstDash val="solid"/>
            <a:round/>
            <a:headEnd type="none" w="med" len="med"/>
            <a:tailEnd type="none" w="med" len="med"/>
          </a:ln>
          <a:effectLst/>
        </p:spPr>
        <p:txBody>
          <a:bodyPr/>
          <a:lstStyle/>
          <a:p>
            <a:endParaRPr lang="en-US"/>
          </a:p>
        </p:txBody>
      </p:sp>
      <p:sp>
        <p:nvSpPr>
          <p:cNvPr id="40" name="Explosion 1 39"/>
          <p:cNvSpPr/>
          <p:nvPr/>
        </p:nvSpPr>
        <p:spPr bwMode="auto">
          <a:xfrm>
            <a:off x="4155156" y="1772817"/>
            <a:ext cx="224305" cy="326283"/>
          </a:xfrm>
          <a:prstGeom prst="irregularSeal1">
            <a:avLst/>
          </a:prstGeom>
          <a:solidFill>
            <a:srgbClr val="800000"/>
          </a:solidFill>
          <a:ln w="9525" cap="flat" cmpd="sng" algn="ctr">
            <a:solidFill>
              <a:schemeClr val="tx1"/>
            </a:solidFill>
            <a:prstDash val="solid"/>
            <a:round/>
            <a:headEnd type="none" w="med" len="med"/>
            <a:tailEnd type="none" w="med" len="med"/>
          </a:ln>
          <a:effectLst/>
        </p:spPr>
        <p:txBody>
          <a:bodyPr/>
          <a:lstStyle/>
          <a:p>
            <a:endParaRPr lang="en-US"/>
          </a:p>
        </p:txBody>
      </p:sp>
      <p:sp>
        <p:nvSpPr>
          <p:cNvPr id="45" name="TextBox 44"/>
          <p:cNvSpPr txBox="1"/>
          <p:nvPr/>
        </p:nvSpPr>
        <p:spPr>
          <a:xfrm>
            <a:off x="3791744" y="1484784"/>
            <a:ext cx="2088232" cy="338554"/>
          </a:xfrm>
          <a:prstGeom prst="rect">
            <a:avLst/>
          </a:prstGeom>
          <a:noFill/>
          <a:ln>
            <a:noFill/>
          </a:ln>
        </p:spPr>
        <p:txBody>
          <a:bodyPr wrap="square" rtlCol="0">
            <a:spAutoFit/>
          </a:bodyPr>
          <a:lstStyle/>
          <a:p>
            <a:r>
              <a:rPr lang="en-US" sz="1600" i="1" dirty="0"/>
              <a:t>methylation</a:t>
            </a:r>
          </a:p>
        </p:txBody>
      </p:sp>
      <p:sp>
        <p:nvSpPr>
          <p:cNvPr id="50" name="TextBox 49"/>
          <p:cNvSpPr txBox="1"/>
          <p:nvPr/>
        </p:nvSpPr>
        <p:spPr>
          <a:xfrm>
            <a:off x="4727848" y="3140968"/>
            <a:ext cx="3168352" cy="584776"/>
          </a:xfrm>
          <a:prstGeom prst="rect">
            <a:avLst/>
          </a:prstGeom>
          <a:noFill/>
          <a:ln>
            <a:noFill/>
          </a:ln>
        </p:spPr>
        <p:txBody>
          <a:bodyPr wrap="square" rtlCol="0">
            <a:spAutoFit/>
          </a:bodyPr>
          <a:lstStyle/>
          <a:p>
            <a:r>
              <a:rPr lang="en-US" sz="1600" i="1" dirty="0"/>
              <a:t>gene silencing via genomic DNA methylation</a:t>
            </a:r>
          </a:p>
        </p:txBody>
      </p:sp>
    </p:spTree>
    <p:extLst>
      <p:ext uri="{BB962C8B-B14F-4D97-AF65-F5344CB8AC3E}">
        <p14:creationId xmlns:p14="http://schemas.microsoft.com/office/powerpoint/2010/main" val="279701676"/>
      </p:ext>
    </p:extLst>
  </p:cSld>
  <p:clrMapOvr>
    <a:masterClrMapping/>
  </p:clrMapOvr>
</p:sld>
</file>

<file path=ppt/theme/theme1.xml><?xml version="1.0" encoding="utf-8"?>
<a:theme xmlns:a="http://schemas.openxmlformats.org/drawingml/2006/main" name="PunchcardVTI">
  <a:themeElements>
    <a:clrScheme name="AnalogousFromLightSeedLeftStep">
      <a:dk1>
        <a:srgbClr val="000000"/>
      </a:dk1>
      <a:lt1>
        <a:srgbClr val="FFFFFF"/>
      </a:lt1>
      <a:dk2>
        <a:srgbClr val="24393F"/>
      </a:dk2>
      <a:lt2>
        <a:srgbClr val="E8E8E2"/>
      </a:lt2>
      <a:accent1>
        <a:srgbClr val="8985D7"/>
      </a:accent1>
      <a:accent2>
        <a:srgbClr val="6A90CE"/>
      </a:accent2>
      <a:accent3>
        <a:srgbClr val="5AAEC3"/>
      </a:accent3>
      <a:accent4>
        <a:srgbClr val="5DB4A2"/>
      </a:accent4>
      <a:accent5>
        <a:srgbClr val="68B484"/>
      </a:accent5>
      <a:accent6>
        <a:srgbClr val="62B65E"/>
      </a:accent6>
      <a:hlink>
        <a:srgbClr val="848651"/>
      </a:hlink>
      <a:folHlink>
        <a:srgbClr val="7F7F7F"/>
      </a:folHlink>
    </a:clrScheme>
    <a:fontScheme name="Punchcard">
      <a:majorFont>
        <a:latin typeface="Neue Haas Grotesk Text Pro"/>
        <a:ea typeface=""/>
        <a:cs typeface=""/>
      </a:majorFont>
      <a:minorFont>
        <a:latin typeface="Neue Haas Grotesk Tex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unchcardVTI" id="{C7262591-AF98-8F48-B56D-6342D2439B1A}" vid="{261D9F73-974A-B14E-9EAF-4871CCA60BB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BAE14209578E4548BC938079A971274D" ma:contentTypeVersion="2" ma:contentTypeDescription="Create a new document." ma:contentTypeScope="" ma:versionID="fa73ee263d899af5e67e58e29680dca9">
  <xsd:schema xmlns:xsd="http://www.w3.org/2001/XMLSchema" xmlns:xs="http://www.w3.org/2001/XMLSchema" xmlns:p="http://schemas.microsoft.com/office/2006/metadata/properties" xmlns:ns2="737563e2-00f2-486e-b104-76cffd08eaac" targetNamespace="http://schemas.microsoft.com/office/2006/metadata/properties" ma:root="true" ma:fieldsID="c6b475069ef214de6a38bccaa8fbfc06" ns2:_="">
    <xsd:import namespace="737563e2-00f2-486e-b104-76cffd08eaac"/>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37563e2-00f2-486e-b104-76cffd08eaa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17FEA2A-F4CF-4237-A8D7-65D4B3BC6722}">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3A4DA7D1-262B-4039-A517-205567CB98E2}">
  <ds:schemaRefs>
    <ds:schemaRef ds:uri="http://schemas.microsoft.com/sharepoint/v3/contenttype/forms"/>
  </ds:schemaRefs>
</ds:datastoreItem>
</file>

<file path=customXml/itemProps3.xml><?xml version="1.0" encoding="utf-8"?>
<ds:datastoreItem xmlns:ds="http://schemas.openxmlformats.org/officeDocument/2006/customXml" ds:itemID="{59741BCD-9E4D-4380-9B4C-6C908C00092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37563e2-00f2-486e-b104-76cffd08eaa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office theme</Template>
  <TotalTime>7469</TotalTime>
  <Words>2114</Words>
  <Application>Microsoft Macintosh PowerPoint</Application>
  <PresentationFormat>Widescreen</PresentationFormat>
  <Paragraphs>357</Paragraphs>
  <Slides>37</Slides>
  <Notes>36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37</vt:i4>
      </vt:variant>
    </vt:vector>
  </HeadingPairs>
  <TitlesOfParts>
    <vt:vector size="42" baseType="lpstr">
      <vt:lpstr>Arial</vt:lpstr>
      <vt:lpstr>Calibri</vt:lpstr>
      <vt:lpstr>Courier New</vt:lpstr>
      <vt:lpstr>Neue Haas Grotesk Text Pro</vt:lpstr>
      <vt:lpstr>PunchcardVTI</vt:lpstr>
      <vt:lpstr>Biochem 3BP3</vt:lpstr>
      <vt:lpstr>Biochem 3BP3</vt:lpstr>
      <vt:lpstr>Gene Expression</vt:lpstr>
      <vt:lpstr>Gene Expression</vt:lpstr>
      <vt:lpstr>Gene Expression</vt:lpstr>
      <vt:lpstr>Gene Expression</vt:lpstr>
      <vt:lpstr>Gene Expression</vt:lpstr>
      <vt:lpstr>Gene Expression</vt:lpstr>
      <vt:lpstr>Gene Expression</vt:lpstr>
      <vt:lpstr>Transcription, Regulation, Epigenetics</vt:lpstr>
      <vt:lpstr>Transcription, Regulation, Epigenetics</vt:lpstr>
      <vt:lpstr>What is a technical control?</vt:lpstr>
      <vt:lpstr>PowerPoint Presentation</vt:lpstr>
      <vt:lpstr>RNA-Seq</vt:lpstr>
      <vt:lpstr>RNA-Seq</vt:lpstr>
      <vt:lpstr>RNA-Seq</vt:lpstr>
      <vt:lpstr>RNA-Seq</vt:lpstr>
      <vt:lpstr>RNA-Seq</vt:lpstr>
      <vt:lpstr>RNA-Seq Normalization</vt:lpstr>
      <vt:lpstr>DESeq2 for RNA-Seq</vt:lpstr>
      <vt:lpstr>DESeq2 for RNA-Seq</vt:lpstr>
      <vt:lpstr>PowerPoint Presentation</vt:lpstr>
      <vt:lpstr>ChIP-Seq</vt:lpstr>
      <vt:lpstr>ChIP-Seq</vt:lpstr>
      <vt:lpstr>ChIP-Seq</vt:lpstr>
      <vt:lpstr>ChIP-Seq</vt:lpstr>
      <vt:lpstr>ChIP-Seq</vt:lpstr>
      <vt:lpstr>ChIP-Seq</vt:lpstr>
      <vt:lpstr>PowerPoint Presentation</vt:lpstr>
      <vt:lpstr>Bisulfite-Seq</vt:lpstr>
      <vt:lpstr>Bisulfite-Seq</vt:lpstr>
      <vt:lpstr>Bisulfite-Seq</vt:lpstr>
      <vt:lpstr>Bisulfite-Seq</vt:lpstr>
      <vt:lpstr>Bisulfite-Seq</vt:lpstr>
      <vt:lpstr>Conclusions</vt:lpstr>
      <vt:lpstr>Conclusions</vt:lpstr>
      <vt:lpstr>This week…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J. Stearns</cp:lastModifiedBy>
  <cp:revision>128</cp:revision>
  <dcterms:created xsi:type="dcterms:W3CDTF">2021-09-06T20:48:31Z</dcterms:created>
  <dcterms:modified xsi:type="dcterms:W3CDTF">2021-11-17T16:21:42Z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0x010100BAE14209578E4548BC938079A971274D</vt:lpwstr>
  </property>
</Properties>
</file>